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76" r:id="rId4"/>
    <p:sldId id="275" r:id="rId5"/>
    <p:sldId id="279" r:id="rId6"/>
    <p:sldId id="263" r:id="rId7"/>
    <p:sldId id="269" r:id="rId8"/>
    <p:sldId id="272" r:id="rId9"/>
    <p:sldId id="271" r:id="rId10"/>
    <p:sldId id="283" r:id="rId11"/>
    <p:sldId id="259" r:id="rId12"/>
    <p:sldId id="260" r:id="rId13"/>
    <p:sldId id="262" r:id="rId14"/>
    <p:sldId id="264" r:id="rId15"/>
    <p:sldId id="266" r:id="rId16"/>
    <p:sldId id="281" r:id="rId17"/>
    <p:sldId id="282" r:id="rId18"/>
    <p:sldId id="286" r:id="rId19"/>
    <p:sldId id="287" r:id="rId20"/>
    <p:sldId id="273" r:id="rId21"/>
    <p:sldId id="267" r:id="rId22"/>
    <p:sldId id="278" r:id="rId23"/>
    <p:sldId id="280" r:id="rId24"/>
    <p:sldId id="268" r:id="rId25"/>
    <p:sldId id="277" r:id="rId26"/>
    <p:sldId id="274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roberto.anacleto\AppData\Local\Temp\PRELIMINAR%20NOVEMBRO%202013%20(DADOS%20OUTUBRO%202013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o.anacleto\AppData\Local\Temp\PRELIMINAR%20NOVEMBRO%202013%20(DADOS%20OUTUBRO%202013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1"/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r>
              <a:rPr lang="pt-BR"/>
              <a:t>EXPORTAÇÃO</a:t>
            </a:r>
          </a:p>
        </c:rich>
      </c:tx>
      <c:layout>
        <c:manualLayout>
          <c:xMode val="edge"/>
          <c:yMode val="edge"/>
          <c:x val="0.38481730359621324"/>
          <c:y val="2.262443438914027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089021966293221"/>
          <c:y val="0.14479638009049836"/>
          <c:w val="0.84816862341580102"/>
          <c:h val="0.6425339366515852"/>
        </c:manualLayout>
      </c:layout>
      <c:barChart>
        <c:barDir val="col"/>
        <c:grouping val="clustered"/>
        <c:ser>
          <c:idx val="1"/>
          <c:order val="0"/>
          <c:tx>
            <c:strRef>
              <c:f>'Gráfico Exportação Brasilei '!$J$2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0">
              <a:gsLst>
                <a:gs pos="0">
                  <a:srgbClr val="336666"/>
                </a:gs>
                <a:gs pos="100000">
                  <a:srgbClr val="333399"/>
                </a:gs>
              </a:gsLst>
              <a:lin ang="5400000" scaled="1"/>
            </a:gradFill>
            <a:ln w="12700">
              <a:solidFill>
                <a:srgbClr val="000000"/>
              </a:solidFill>
              <a:prstDash val="solid"/>
            </a:ln>
          </c:spPr>
          <c:cat>
            <c:strRef>
              <c:f>'Gráfico Exportação Brasilei '!$H$3:$H$14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'Gráfico Exportação Brasilei '!$J$3:$J$14</c:f>
              <c:numCache>
                <c:formatCode>_(* #,##0_);_(* \(#,##0\);_(* "-"??_);_(@_)</c:formatCode>
                <c:ptCount val="12"/>
                <c:pt idx="0">
                  <c:v>933</c:v>
                </c:pt>
                <c:pt idx="1">
                  <c:v>815</c:v>
                </c:pt>
                <c:pt idx="2">
                  <c:v>719</c:v>
                </c:pt>
                <c:pt idx="3">
                  <c:v>817</c:v>
                </c:pt>
                <c:pt idx="4">
                  <c:v>608</c:v>
                </c:pt>
                <c:pt idx="5">
                  <c:v>543</c:v>
                </c:pt>
                <c:pt idx="6">
                  <c:v>468</c:v>
                </c:pt>
                <c:pt idx="7">
                  <c:v>582</c:v>
                </c:pt>
                <c:pt idx="8">
                  <c:v>633</c:v>
                </c:pt>
                <c:pt idx="9">
                  <c:v>751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gapWidth val="100"/>
        <c:axId val="56182656"/>
        <c:axId val="56184192"/>
      </c:barChart>
      <c:lineChart>
        <c:grouping val="standard"/>
        <c:ser>
          <c:idx val="0"/>
          <c:order val="1"/>
          <c:tx>
            <c:strRef>
              <c:f>'Gráfico Exportação Brasilei '!$I$2</c:f>
              <c:strCache>
                <c:ptCount val="1"/>
                <c:pt idx="0">
                  <c:v>2012</c:v>
                </c:pt>
              </c:strCache>
            </c:strRef>
          </c:tx>
          <c:spPr>
            <a:ln w="38100">
              <a:solidFill>
                <a:srgbClr val="424242"/>
              </a:solidFill>
              <a:prstDash val="solid"/>
            </a:ln>
          </c:spPr>
          <c:marker>
            <c:symbol val="none"/>
          </c:marker>
          <c:cat>
            <c:strRef>
              <c:f>'Gráfico Exportação Brasilei '!$H$3:$H$14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'Gráfico Exportação Brasilei '!$I$3:$I$14</c:f>
              <c:numCache>
                <c:formatCode>_(* #,##0_);_(* \(#,##0\);_(* "-"??_);_(@_)</c:formatCode>
                <c:ptCount val="12"/>
                <c:pt idx="0">
                  <c:v>849</c:v>
                </c:pt>
                <c:pt idx="1">
                  <c:v>987</c:v>
                </c:pt>
                <c:pt idx="2">
                  <c:v>749</c:v>
                </c:pt>
                <c:pt idx="3">
                  <c:v>826</c:v>
                </c:pt>
                <c:pt idx="4">
                  <c:v>976</c:v>
                </c:pt>
                <c:pt idx="5">
                  <c:v>793</c:v>
                </c:pt>
                <c:pt idx="6">
                  <c:v>724</c:v>
                </c:pt>
                <c:pt idx="7">
                  <c:v>737</c:v>
                </c:pt>
                <c:pt idx="8">
                  <c:v>773</c:v>
                </c:pt>
                <c:pt idx="9">
                  <c:v>761</c:v>
                </c:pt>
                <c:pt idx="10">
                  <c:v>789</c:v>
                </c:pt>
                <c:pt idx="11">
                  <c:v>759</c:v>
                </c:pt>
              </c:numCache>
            </c:numRef>
          </c:val>
        </c:ser>
        <c:marker val="1"/>
        <c:axId val="56194176"/>
        <c:axId val="56195712"/>
      </c:lineChart>
      <c:catAx>
        <c:axId val="56182656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25400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56184192"/>
        <c:crossesAt val="150"/>
        <c:lblAlgn val="ctr"/>
        <c:lblOffset val="100"/>
        <c:tickLblSkip val="1"/>
        <c:tickMarkSkip val="1"/>
      </c:catAx>
      <c:valAx>
        <c:axId val="56184192"/>
        <c:scaling>
          <c:orientation val="minMax"/>
          <c:max val="1100"/>
          <c:min val="400"/>
        </c:scaling>
        <c:axPos val="l"/>
        <c:majorGridlines>
          <c:spPr>
            <a:ln w="12700">
              <a:solidFill>
                <a:srgbClr val="C0C0C0"/>
              </a:solidFill>
              <a:prstDash val="sysDash"/>
            </a:ln>
          </c:spPr>
        </c:majorGridlines>
        <c:numFmt formatCode="_(* #,##0_);_(* \(#,##0\);_(* &quot;-&quot;??_);_(@_)" sourceLinked="1"/>
        <c:minorTickMark val="in"/>
        <c:tickLblPos val="nextTo"/>
        <c:spPr>
          <a:ln w="25400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56182656"/>
        <c:crosses val="autoZero"/>
        <c:crossBetween val="between"/>
        <c:majorUnit val="140"/>
        <c:minorUnit val="70"/>
      </c:valAx>
      <c:catAx>
        <c:axId val="56194176"/>
        <c:scaling>
          <c:orientation val="minMax"/>
        </c:scaling>
        <c:delete val="1"/>
        <c:axPos val="b"/>
        <c:tickLblPos val="nextTo"/>
        <c:crossAx val="56195712"/>
        <c:crosses val="autoZero"/>
        <c:lblAlgn val="ctr"/>
        <c:lblOffset val="100"/>
      </c:catAx>
      <c:valAx>
        <c:axId val="56195712"/>
        <c:scaling>
          <c:orientation val="minMax"/>
        </c:scaling>
        <c:delete val="1"/>
        <c:axPos val="l"/>
        <c:numFmt formatCode="_(* #,##0_);_(* \(#,##0\);_(* &quot;-&quot;??_);_(@_)" sourceLinked="1"/>
        <c:tickLblPos val="nextTo"/>
        <c:crossAx val="56194176"/>
        <c:crosses val="autoZero"/>
        <c:crossBetween val="between"/>
      </c:valAx>
      <c:spPr>
        <a:solidFill>
          <a:srgbClr val="FFFFDF"/>
        </a:solidFill>
        <a:ln w="254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7748718582952053"/>
          <c:y val="0.90648567119155354"/>
          <c:w val="0.63874428000164962"/>
          <c:h val="7.088989441930619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48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t-BR"/>
        </a:p>
      </c:txPr>
    </c:legend>
    <c:plotVisOnly val="1"/>
    <c:dispBlanksAs val="gap"/>
  </c:chart>
  <c:spPr>
    <a:solidFill>
      <a:srgbClr val="FFFFFF"/>
    </a:solidFill>
    <a:ln w="3175">
      <a:solidFill>
        <a:srgbClr val="000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r>
              <a:rPr lang="pt-BR"/>
              <a:t>IMPORTAÇÃO</a:t>
            </a:r>
          </a:p>
        </c:rich>
      </c:tx>
      <c:layout>
        <c:manualLayout>
          <c:xMode val="edge"/>
          <c:yMode val="edge"/>
          <c:x val="0.38743510464333319"/>
          <c:y val="2.2624434389140267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8.9005349370794157E-2"/>
          <c:y val="0.14479638009049836"/>
          <c:w val="0.8900534937079374"/>
          <c:h val="0.63800904977375561"/>
        </c:manualLayout>
      </c:layout>
      <c:barChart>
        <c:barDir val="col"/>
        <c:grouping val="clustered"/>
        <c:ser>
          <c:idx val="1"/>
          <c:order val="0"/>
          <c:tx>
            <c:strRef>
              <c:f>'Gráfico Importação Brasilei '!$J$2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0">
              <a:gsLst>
                <a:gs pos="0">
                  <a:srgbClr val="336666"/>
                </a:gs>
                <a:gs pos="100000">
                  <a:srgbClr val="333399"/>
                </a:gs>
              </a:gsLst>
              <a:lin ang="5400000" scaled="1"/>
            </a:gradFill>
            <a:ln w="12700">
              <a:solidFill>
                <a:srgbClr val="000000"/>
              </a:solidFill>
              <a:prstDash val="solid"/>
            </a:ln>
          </c:spPr>
          <c:cat>
            <c:strRef>
              <c:f>'Gráfico Importação Brasilei '!$H$3:$H$14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'Gráfico Importação Brasilei '!$J$3:$J$14</c:f>
              <c:numCache>
                <c:formatCode>_(* #,##0_);_(* \(#,##0\);_(* "-"??_);_(@_)</c:formatCode>
                <c:ptCount val="12"/>
                <c:pt idx="0">
                  <c:v>278</c:v>
                </c:pt>
                <c:pt idx="1">
                  <c:v>294</c:v>
                </c:pt>
                <c:pt idx="2">
                  <c:v>271</c:v>
                </c:pt>
                <c:pt idx="3">
                  <c:v>330</c:v>
                </c:pt>
                <c:pt idx="4">
                  <c:v>266</c:v>
                </c:pt>
                <c:pt idx="5">
                  <c:v>240</c:v>
                </c:pt>
                <c:pt idx="6">
                  <c:v>381</c:v>
                </c:pt>
                <c:pt idx="7">
                  <c:v>337</c:v>
                </c:pt>
                <c:pt idx="8">
                  <c:v>364</c:v>
                </c:pt>
                <c:pt idx="9">
                  <c:v>413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gapWidth val="100"/>
        <c:axId val="58221312"/>
        <c:axId val="58222848"/>
      </c:barChart>
      <c:lineChart>
        <c:grouping val="standard"/>
        <c:ser>
          <c:idx val="0"/>
          <c:order val="1"/>
          <c:tx>
            <c:strRef>
              <c:f>'Gráfico Importação Brasilei '!$I$2</c:f>
              <c:strCache>
                <c:ptCount val="1"/>
                <c:pt idx="0">
                  <c:v>2012</c:v>
                </c:pt>
              </c:strCache>
            </c:strRef>
          </c:tx>
          <c:spPr>
            <a:ln w="38100">
              <a:solidFill>
                <a:srgbClr val="424242"/>
              </a:solidFill>
              <a:prstDash val="solid"/>
            </a:ln>
          </c:spPr>
          <c:marker>
            <c:symbol val="none"/>
          </c:marker>
          <c:cat>
            <c:strRef>
              <c:f>'Gráfico Importação Brasilei '!$H$3:$H$14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'Gráfico Importação Brasilei '!$I$3:$I$14</c:f>
              <c:numCache>
                <c:formatCode>_(* #,##0_);_(* \(#,##0\);_(* "-"??_);_(@_)</c:formatCode>
                <c:ptCount val="12"/>
                <c:pt idx="0">
                  <c:v>339</c:v>
                </c:pt>
                <c:pt idx="1">
                  <c:v>319</c:v>
                </c:pt>
                <c:pt idx="2">
                  <c:v>338</c:v>
                </c:pt>
                <c:pt idx="3">
                  <c:v>317</c:v>
                </c:pt>
                <c:pt idx="4">
                  <c:v>300</c:v>
                </c:pt>
                <c:pt idx="5">
                  <c:v>354</c:v>
                </c:pt>
                <c:pt idx="6">
                  <c:v>337</c:v>
                </c:pt>
                <c:pt idx="7">
                  <c:v>336</c:v>
                </c:pt>
                <c:pt idx="8">
                  <c:v>341</c:v>
                </c:pt>
                <c:pt idx="9">
                  <c:v>263</c:v>
                </c:pt>
                <c:pt idx="10">
                  <c:v>279</c:v>
                </c:pt>
                <c:pt idx="11">
                  <c:v>261</c:v>
                </c:pt>
              </c:numCache>
            </c:numRef>
          </c:val>
        </c:ser>
        <c:marker val="1"/>
        <c:axId val="58232832"/>
        <c:axId val="58234368"/>
      </c:lineChart>
      <c:catAx>
        <c:axId val="58221312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25400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58222848"/>
        <c:crossesAt val="100"/>
        <c:lblAlgn val="ctr"/>
        <c:lblOffset val="100"/>
        <c:tickLblSkip val="1"/>
        <c:tickMarkSkip val="1"/>
      </c:catAx>
      <c:valAx>
        <c:axId val="58222848"/>
        <c:scaling>
          <c:orientation val="minMax"/>
          <c:max val="450"/>
          <c:min val="200"/>
        </c:scaling>
        <c:axPos val="l"/>
        <c:majorGridlines>
          <c:spPr>
            <a:ln w="12700">
              <a:solidFill>
                <a:srgbClr val="C0C0C0"/>
              </a:solidFill>
              <a:prstDash val="sysDash"/>
            </a:ln>
          </c:spPr>
        </c:majorGridlines>
        <c:numFmt formatCode="General" sourceLinked="0"/>
        <c:minorTickMark val="in"/>
        <c:tickLblPos val="nextTo"/>
        <c:spPr>
          <a:ln w="25400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666666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58221312"/>
        <c:crosses val="autoZero"/>
        <c:crossBetween val="between"/>
        <c:majorUnit val="50"/>
        <c:minorUnit val="25"/>
      </c:valAx>
      <c:catAx>
        <c:axId val="58232832"/>
        <c:scaling>
          <c:orientation val="minMax"/>
        </c:scaling>
        <c:delete val="1"/>
        <c:axPos val="b"/>
        <c:tickLblPos val="nextTo"/>
        <c:crossAx val="58234368"/>
        <c:crosses val="autoZero"/>
        <c:lblAlgn val="ctr"/>
        <c:lblOffset val="100"/>
      </c:catAx>
      <c:valAx>
        <c:axId val="58234368"/>
        <c:scaling>
          <c:orientation val="minMax"/>
        </c:scaling>
        <c:delete val="1"/>
        <c:axPos val="l"/>
        <c:numFmt formatCode="_(* #,##0_);_(* \(#,##0\);_(* &quot;-&quot;??_);_(@_)" sourceLinked="1"/>
        <c:tickLblPos val="nextTo"/>
        <c:crossAx val="58232832"/>
        <c:crosses val="autoZero"/>
        <c:crossBetween val="between"/>
      </c:valAx>
      <c:spPr>
        <a:solidFill>
          <a:srgbClr val="FFFFDF"/>
        </a:solidFill>
        <a:ln w="254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9633535336878688"/>
          <c:y val="0.90497737556561086"/>
          <c:w val="0.67277569361421641"/>
          <c:h val="8.1447963800904979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48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t-BR"/>
        </a:p>
      </c:txPr>
    </c:legend>
    <c:plotVisOnly val="1"/>
    <c:dispBlanksAs val="gap"/>
  </c:chart>
  <c:spPr>
    <a:solidFill>
      <a:srgbClr val="FFFFFF"/>
    </a:solidFill>
    <a:ln w="3175">
      <a:solidFill>
        <a:srgbClr val="000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0.17278</cdr:x>
      <cdr:y>0.17195</cdr:y>
    </cdr:from>
    <cdr:to>
      <cdr:x>0.36126</cdr:x>
      <cdr:y>0.25339</cdr:y>
    </cdr:to>
    <cdr:sp macro="" textlink="">
      <cdr:nvSpPr>
        <cdr:cNvPr id="5120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28651" y="361960"/>
          <a:ext cx="685800" cy="1714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=""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pt-BR" sz="800" b="1" i="0" u="none" strike="noStrike" baseline="0">
              <a:solidFill>
                <a:srgbClr val="666666"/>
              </a:solidFill>
              <a:latin typeface="Arial"/>
              <a:cs typeface="Arial"/>
            </a:rPr>
            <a:t>Unid.:10</a:t>
          </a:r>
          <a:r>
            <a:rPr lang="pt-BR" sz="800" b="1" i="0" u="none" strike="noStrike" baseline="30000">
              <a:solidFill>
                <a:srgbClr val="666666"/>
              </a:solidFill>
              <a:latin typeface="Arial"/>
              <a:cs typeface="Arial"/>
            </a:rPr>
            <a:t>3</a:t>
          </a:r>
          <a:r>
            <a:rPr lang="pt-BR" sz="800" b="1" i="0" u="none" strike="noStrike" baseline="0">
              <a:solidFill>
                <a:srgbClr val="666666"/>
              </a:solidFill>
              <a:latin typeface="Arial"/>
              <a:cs typeface="Arial"/>
            </a:rPr>
            <a:t>t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12" y="0"/>
            <a:ext cx="8100392" cy="764704"/>
          </a:xfrm>
        </p:spPr>
        <p:txBody>
          <a:bodyPr/>
          <a:lstStyle>
            <a:lvl1pPr algn="ctr">
              <a:defRPr sz="3000">
                <a:solidFill>
                  <a:srgbClr val="FF0000"/>
                </a:solidFill>
              </a:defRPr>
            </a:lvl1pPr>
            <a:extLst/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4414" y="1071546"/>
            <a:ext cx="7715304" cy="5115894"/>
          </a:xfrm>
        </p:spPr>
        <p:txBody>
          <a:bodyPr/>
          <a:lstStyle>
            <a:lvl1pPr>
              <a:buClr>
                <a:srgbClr val="FF0000"/>
              </a:buCl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C27F5D-EA57-4B51-A7B8-DDB9E08E0822}" type="datetimeFigureOut">
              <a:rPr lang="en-US"/>
              <a:pPr>
                <a:defRPr/>
              </a:pPr>
              <a:t>11/21/2013</a:t>
            </a:fld>
            <a:endParaRPr lang="en-US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1447A6-8EA3-4F3D-A719-9417E3511D2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012A86-A880-41AB-A4F6-610256818F6E}" type="datetimeFigureOut">
              <a:rPr lang="pt-BR" smtClean="0"/>
              <a:pPr/>
              <a:t>21/11/2013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9ABAF9-8FE0-450C-BCA3-26AA34EF53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aixaDeTexto 6"/>
          <p:cNvSpPr txBox="1">
            <a:spLocks noChangeArrowheads="1"/>
          </p:cNvSpPr>
          <p:nvPr/>
        </p:nvSpPr>
        <p:spPr bwMode="auto">
          <a:xfrm>
            <a:off x="714348" y="1071546"/>
            <a:ext cx="777686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6600" dirty="0" smtClean="0"/>
              <a:t>Setor Siderúrgico Mundial e no Brasil</a:t>
            </a:r>
          </a:p>
          <a:p>
            <a:pPr algn="ctr"/>
            <a:endParaRPr lang="pt-BR" sz="4000" b="1" dirty="0">
              <a:cs typeface="Arial" pitchFamily="34" charset="0"/>
            </a:endParaRPr>
          </a:p>
          <a:p>
            <a:pPr algn="ctr"/>
            <a:r>
              <a:rPr lang="pt-BR" sz="2000" b="1" dirty="0"/>
              <a:t>Seminário Regional </a:t>
            </a:r>
            <a:endParaRPr lang="pt-BR" sz="2000" dirty="0"/>
          </a:p>
          <a:p>
            <a:pPr algn="ctr"/>
            <a:r>
              <a:rPr lang="pt-BR" sz="2000" b="1" dirty="0"/>
              <a:t>Setor Siderúrgico</a:t>
            </a:r>
            <a:endParaRPr lang="pt-BR" sz="2000" dirty="0"/>
          </a:p>
          <a:p>
            <a:pPr algn="ctr"/>
            <a:r>
              <a:rPr lang="pt-BR" sz="2000" b="1" dirty="0"/>
              <a:t>21 e 22 de novembro de 2013</a:t>
            </a:r>
            <a:endParaRPr lang="pt-BR" sz="2000" dirty="0"/>
          </a:p>
          <a:p>
            <a:pPr algn="ctr"/>
            <a:endParaRPr lang="pt-BR" sz="2000" b="1" dirty="0">
              <a:cs typeface="Arial" pitchFamily="34" charset="0"/>
            </a:endParaRPr>
          </a:p>
        </p:txBody>
      </p:sp>
      <p:pic>
        <p:nvPicPr>
          <p:cNvPr id="5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9100" y="285177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roberto.anacleto\Documents\CNTM\Logomarcas\industri-all-colo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6072230"/>
            <a:ext cx="685451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797" y="6061374"/>
            <a:ext cx="736599" cy="68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16" descr="logo_CNM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86710" y="6143644"/>
            <a:ext cx="1158875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8"/>
          <p:cNvSpPr txBox="1">
            <a:spLocks noChangeArrowheads="1"/>
          </p:cNvSpPr>
          <p:nvPr/>
        </p:nvSpPr>
        <p:spPr bwMode="auto">
          <a:xfrm>
            <a:off x="4535489" y="5000636"/>
            <a:ext cx="46085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600" dirty="0" smtClean="0">
                <a:cs typeface="Arial" pitchFamily="34" charset="0"/>
              </a:rPr>
              <a:t>Carolina Gonçalves  - Técnica SS FEM CUT</a:t>
            </a:r>
            <a:endParaRPr lang="pt-BR" sz="1600" dirty="0"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1600" dirty="0">
                <a:cs typeface="Arial" pitchFamily="34" charset="0"/>
              </a:rPr>
              <a:t>Roberto </a:t>
            </a:r>
            <a:r>
              <a:rPr lang="pt-BR" sz="1600" dirty="0" smtClean="0">
                <a:cs typeface="Arial" pitchFamily="34" charset="0"/>
              </a:rPr>
              <a:t>Anacleto - Técnico SS CNTM FS</a:t>
            </a:r>
            <a:endParaRPr lang="pt-BR" sz="16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3" y="6392863"/>
            <a:ext cx="1519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Retângulo 7"/>
          <p:cNvSpPr>
            <a:spLocks noChangeArrowheads="1"/>
          </p:cNvSpPr>
          <p:nvPr/>
        </p:nvSpPr>
        <p:spPr bwMode="auto">
          <a:xfrm>
            <a:off x="3286125" y="6377011"/>
            <a:ext cx="10398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200000"/>
              </a:lnSpc>
              <a:buClr>
                <a:srgbClr val="0070C0"/>
              </a:buClr>
              <a:buSzPct val="100000"/>
              <a:buFont typeface="Times New Roman" pitchFamily="18" charset="0"/>
              <a:buNone/>
            </a:pPr>
            <a:r>
              <a:rPr lang="pt-BR" sz="800" b="1" dirty="0">
                <a:solidFill>
                  <a:schemeClr val="tx1"/>
                </a:solidFill>
                <a:latin typeface="Verdana" pitchFamily="34" charset="0"/>
              </a:rPr>
              <a:t>Fonte: USW</a:t>
            </a:r>
          </a:p>
        </p:txBody>
      </p:sp>
      <p:cxnSp>
        <p:nvCxnSpPr>
          <p:cNvPr id="9" name="Conector de seta reta 8"/>
          <p:cNvCxnSpPr/>
          <p:nvPr/>
        </p:nvCxnSpPr>
        <p:spPr>
          <a:xfrm rot="10800000">
            <a:off x="2781292" y="1857365"/>
            <a:ext cx="576262" cy="158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6" name="CaixaDeTexto 9"/>
          <p:cNvSpPr txBox="1">
            <a:spLocks noChangeArrowheads="1"/>
          </p:cNvSpPr>
          <p:nvPr/>
        </p:nvSpPr>
        <p:spPr bwMode="auto">
          <a:xfrm>
            <a:off x="517512" y="1522404"/>
            <a:ext cx="226853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280049"/>
              </a:buClr>
              <a:buSzPct val="100000"/>
              <a:buFont typeface="Times New Roman" pitchFamily="18" charset="0"/>
              <a:buNone/>
            </a:pPr>
            <a:r>
              <a:rPr lang="pt-BR" sz="1400" dirty="0">
                <a:solidFill>
                  <a:srgbClr val="0070C0"/>
                </a:solidFill>
                <a:latin typeface="Arial" pitchFamily="34" charset="0"/>
              </a:rPr>
              <a:t>Líder de mercado, maior que a segunda e terceira do ranking somadas</a:t>
            </a:r>
          </a:p>
        </p:txBody>
      </p:sp>
      <p:sp>
        <p:nvSpPr>
          <p:cNvPr id="61447" name="CaixaDeTexto 9"/>
          <p:cNvSpPr txBox="1">
            <a:spLocks noChangeArrowheads="1"/>
          </p:cNvSpPr>
          <p:nvPr/>
        </p:nvSpPr>
        <p:spPr bwMode="auto">
          <a:xfrm>
            <a:off x="214313" y="3571875"/>
            <a:ext cx="3071812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280049"/>
              </a:buClr>
              <a:buSzPct val="100000"/>
              <a:buFont typeface="Times New Roman" pitchFamily="18" charset="0"/>
              <a:buNone/>
            </a:pPr>
            <a:r>
              <a:rPr lang="pt-BR" sz="1200">
                <a:solidFill>
                  <a:srgbClr val="0070C0"/>
                </a:solidFill>
                <a:latin typeface="Arial" pitchFamily="34" charset="0"/>
              </a:rPr>
              <a:t>As companhias nacionais subiram de posições no ranking. Porém a CSA não aparece na classificação de 2012.</a:t>
            </a:r>
          </a:p>
        </p:txBody>
      </p:sp>
      <p:pic>
        <p:nvPicPr>
          <p:cNvPr id="6144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63" y="1506557"/>
            <a:ext cx="478631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Tabela 14"/>
          <p:cNvGraphicFramePr>
            <a:graphicFrameLocks noGrp="1"/>
          </p:cNvGraphicFramePr>
          <p:nvPr/>
        </p:nvGraphicFramePr>
        <p:xfrm>
          <a:off x="214313" y="4357688"/>
          <a:ext cx="3086100" cy="809625"/>
        </p:xfrm>
        <a:graphic>
          <a:graphicData uri="http://schemas.openxmlformats.org/drawingml/2006/table">
            <a:tbl>
              <a:tblPr/>
              <a:tblGrid>
                <a:gridCol w="965200"/>
                <a:gridCol w="21209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AMB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Manteve a liderança no setor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Gerdau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Caiu da 10ª para a 14ª posição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ThyssenKrupp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Caiu da 14ª para a 19ª posição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Usiminas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Caiu da 30ª para a 40ª posição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CSN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Não aparece entre as 40 maiores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67" name="CaixaDeTexto 9"/>
          <p:cNvSpPr txBox="1">
            <a:spLocks noChangeArrowheads="1"/>
          </p:cNvSpPr>
          <p:nvPr/>
        </p:nvSpPr>
        <p:spPr bwMode="auto">
          <a:xfrm>
            <a:off x="0" y="2428875"/>
            <a:ext cx="328612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280049"/>
              </a:buClr>
              <a:buSzPct val="100000"/>
              <a:buFont typeface="Times New Roman" pitchFamily="18" charset="0"/>
              <a:buNone/>
            </a:pPr>
            <a:r>
              <a:rPr lang="pt-PT" sz="1200">
                <a:solidFill>
                  <a:srgbClr val="0070C0"/>
                </a:solidFill>
                <a:latin typeface="Arial" pitchFamily="34" charset="0"/>
              </a:rPr>
              <a:t>Em outubro de 2012, Nippon Steel Corporation e Sumitomo Metal Industries, Ltd.</a:t>
            </a:r>
            <a:br>
              <a:rPr lang="pt-PT" sz="1200">
                <a:solidFill>
                  <a:srgbClr val="0070C0"/>
                </a:solidFill>
                <a:latin typeface="Arial" pitchFamily="34" charset="0"/>
              </a:rPr>
            </a:br>
            <a:r>
              <a:rPr lang="pt-PT" sz="1200">
                <a:solidFill>
                  <a:srgbClr val="0070C0"/>
                </a:solidFill>
                <a:latin typeface="Arial" pitchFamily="34" charset="0"/>
              </a:rPr>
              <a:t>foram oficialmente incorporada pela Nippon Steel e Sumitomo Metal Corporation</a:t>
            </a:r>
            <a:r>
              <a:rPr lang="pt-PT" sz="1200"/>
              <a:t>.</a:t>
            </a:r>
            <a:r>
              <a:rPr lang="pt-BR" sz="1200">
                <a:solidFill>
                  <a:srgbClr val="0070C0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17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Autofit/>
          </a:bodyPr>
          <a:lstStyle/>
          <a:p>
            <a:pPr algn="l"/>
            <a:r>
              <a:rPr lang="pt-BR" sz="4000" dirty="0" smtClean="0">
                <a:solidFill>
                  <a:schemeClr val="tx2"/>
                </a:solidFill>
              </a:rPr>
              <a:t>Distribuição da produção mundial de aço 2012</a:t>
            </a:r>
            <a:endParaRPr lang="pt-BR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9"/>
          <p:cNvSpPr txBox="1">
            <a:spLocks noChangeArrowheads="1"/>
          </p:cNvSpPr>
          <p:nvPr/>
        </p:nvSpPr>
        <p:spPr bwMode="auto">
          <a:xfrm>
            <a:off x="0" y="3198167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000" dirty="0">
                <a:solidFill>
                  <a:srgbClr val="FF0000"/>
                </a:solidFill>
              </a:rPr>
              <a:t>SETOR SIDERÚRGICO NO BRASIL</a:t>
            </a:r>
          </a:p>
        </p:txBody>
      </p:sp>
      <p:pic>
        <p:nvPicPr>
          <p:cNvPr id="6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388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11349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pt-BR" sz="2000" dirty="0" smtClean="0"/>
              <a:t>É um dos mais importantes da economia nacional, agrega diversos outros segmentos da indústria – como também por ser parte integrante de diversos produtos de segmentos estratégicos para o desenvolvimento econômico.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 uso do aço se diversifica a cada dia na sociedade moderna, deixando de ser apenas um insumo.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 setor no Brasil passou por profundas transformações na década de 90, tendo como principal elemento de mudança o processo de privatização das empresas do setor, que desencadeou, num primeiro momento um processo de reestruturação produtiva e, num segundo momento, uma nova mudança de ordem patrimonial. 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pt-BR" dirty="0" smtClean="0"/>
              <a:t>Características do setor no país</a:t>
            </a:r>
            <a:endParaRPr lang="pt-BR" dirty="0"/>
          </a:p>
        </p:txBody>
      </p:sp>
      <p:pic>
        <p:nvPicPr>
          <p:cNvPr id="7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456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711349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BR" sz="1800" b="1" dirty="0"/>
              <a:t>Parque produtor de aço:</a:t>
            </a:r>
            <a:r>
              <a:rPr lang="pt-BR" sz="1800" dirty="0"/>
              <a:t> 29 usinas, administradas por 11 grupos empresariais.</a:t>
            </a:r>
          </a:p>
          <a:p>
            <a:r>
              <a:rPr lang="pt-BR" sz="1800" b="1" dirty="0"/>
              <a:t>Capacidade instalada:</a:t>
            </a:r>
            <a:r>
              <a:rPr lang="pt-BR" sz="1800" dirty="0"/>
              <a:t> 47,8 milhões de t/ano de aço bruto</a:t>
            </a:r>
          </a:p>
          <a:p>
            <a:r>
              <a:rPr lang="pt-BR" sz="1800" b="1" dirty="0"/>
              <a:t>Produção  Aço Bruto:</a:t>
            </a:r>
            <a:r>
              <a:rPr lang="pt-BR" sz="1800" dirty="0"/>
              <a:t> </a:t>
            </a:r>
            <a:r>
              <a:rPr lang="pt-BR" sz="1800" dirty="0" smtClean="0"/>
              <a:t>34,5 </a:t>
            </a:r>
            <a:r>
              <a:rPr lang="pt-BR" sz="1800" dirty="0"/>
              <a:t>milhões de t</a:t>
            </a:r>
          </a:p>
          <a:p>
            <a:r>
              <a:rPr lang="pt-BR" sz="1800" b="1" dirty="0"/>
              <a:t>Produtos siderúrgicos:</a:t>
            </a:r>
            <a:r>
              <a:rPr lang="pt-BR" sz="1800" dirty="0"/>
              <a:t>  33,3 milhões de t</a:t>
            </a:r>
          </a:p>
          <a:p>
            <a:r>
              <a:rPr lang="pt-BR" sz="1800" b="1" dirty="0"/>
              <a:t>Consumo aparente:</a:t>
            </a:r>
            <a:r>
              <a:rPr lang="pt-BR" sz="1800" dirty="0"/>
              <a:t> 25,0 milhões de t </a:t>
            </a:r>
          </a:p>
          <a:p>
            <a:r>
              <a:rPr lang="pt-BR" sz="1800" b="1" dirty="0"/>
              <a:t>Saldo comercial:</a:t>
            </a:r>
            <a:r>
              <a:rPr lang="pt-BR" sz="1800" dirty="0"/>
              <a:t> US$ 3,9 bilhões - 13,0% do saldo comercial do país </a:t>
            </a:r>
          </a:p>
          <a:p>
            <a:r>
              <a:rPr lang="pt-BR" sz="1800" b="1" dirty="0"/>
              <a:t>12º Exportador mundial de aço (exportações diretas)</a:t>
            </a:r>
            <a:endParaRPr lang="pt-BR" sz="1800" dirty="0"/>
          </a:p>
          <a:p>
            <a:r>
              <a:rPr lang="pt-BR" sz="1800" b="1" dirty="0"/>
              <a:t>5º Maior exportador líquido de aço (</a:t>
            </a:r>
            <a:r>
              <a:rPr lang="pt-BR" sz="1800" b="1" dirty="0" err="1"/>
              <a:t>exp</a:t>
            </a:r>
            <a:r>
              <a:rPr lang="pt-BR" sz="1800" b="1" dirty="0"/>
              <a:t> - </a:t>
            </a:r>
            <a:r>
              <a:rPr lang="pt-BR" sz="1800" b="1" dirty="0" err="1"/>
              <a:t>imp</a:t>
            </a:r>
            <a:r>
              <a:rPr lang="pt-BR" sz="1800" b="1" dirty="0"/>
              <a:t>):</a:t>
            </a:r>
            <a:r>
              <a:rPr lang="pt-BR" sz="1800" dirty="0"/>
              <a:t> 7,1 milhões de t</a:t>
            </a:r>
          </a:p>
          <a:p>
            <a:r>
              <a:rPr lang="pt-BR" sz="1800" b="1" dirty="0"/>
              <a:t>Exporta para mais de 100 países </a:t>
            </a:r>
            <a:endParaRPr lang="pt-BR" sz="1800" dirty="0"/>
          </a:p>
          <a:p>
            <a:r>
              <a:rPr lang="pt-BR" sz="1800" b="1" dirty="0"/>
              <a:t>Exportações indiretas (aço contido em bens):</a:t>
            </a:r>
            <a:r>
              <a:rPr lang="pt-BR" sz="1800" dirty="0"/>
              <a:t> 2,9 milhões de t</a:t>
            </a:r>
          </a:p>
          <a:p>
            <a:r>
              <a:rPr lang="pt-BR" sz="1800" b="1" dirty="0"/>
              <a:t>Consumo per capita de aço no Brasil:</a:t>
            </a:r>
            <a:r>
              <a:rPr lang="pt-BR" sz="1800" dirty="0"/>
              <a:t> 145 quilos de aço bruto/habitante</a:t>
            </a:r>
          </a:p>
          <a:p>
            <a:r>
              <a:rPr lang="pt-BR" sz="1800" b="1" dirty="0"/>
              <a:t>Principais setores consumidores de aço:</a:t>
            </a:r>
            <a:r>
              <a:rPr lang="pt-BR" sz="1800" dirty="0"/>
              <a:t> Construção Civil; Automotivo; Bens de capital, Máquinas e Equipamentos (incluindo Agrícolas); Utilidades Domésticas e Comerciais</a:t>
            </a:r>
            <a:r>
              <a:rPr lang="pt-BR" sz="1800" dirty="0" smtClean="0"/>
              <a:t>.</a:t>
            </a:r>
            <a:endParaRPr lang="pt-BR" sz="18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pt-BR" dirty="0" smtClean="0"/>
              <a:t>Produção Nacional 2012</a:t>
            </a:r>
            <a:endParaRPr lang="pt-BR" dirty="0"/>
          </a:p>
        </p:txBody>
      </p:sp>
      <p:pic>
        <p:nvPicPr>
          <p:cNvPr id="6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7207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Produção e demanda de aço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153400" cy="964704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Construção Civil 15,5%</a:t>
            </a:r>
          </a:p>
          <a:p>
            <a:r>
              <a:rPr lang="pt-BR" dirty="0" smtClean="0"/>
              <a:t>Autopeças 11,5%</a:t>
            </a:r>
          </a:p>
          <a:p>
            <a:r>
              <a:rPr lang="pt-BR" dirty="0" smtClean="0"/>
              <a:t>Automobilística 7,5%</a:t>
            </a:r>
            <a:endParaRPr lang="pt-BR" dirty="0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12976"/>
            <a:ext cx="7295747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1331640" y="2636912"/>
            <a:ext cx="662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/>
              <a:t>Produção e demanda de aço (milhões de toneladas)</a:t>
            </a:r>
          </a:p>
          <a:p>
            <a:pPr algn="ctr"/>
            <a:r>
              <a:rPr lang="pt-BR" sz="1500" b="1" dirty="0" smtClean="0"/>
              <a:t>(2002-2014)</a:t>
            </a:r>
            <a:endParaRPr lang="pt-BR" sz="15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971600" y="6488668"/>
            <a:ext cx="373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/>
              <a:t>FONTE: BNDS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8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7744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3275692"/>
            <a:ext cx="3888432" cy="216024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300" dirty="0">
                <a:solidFill>
                  <a:schemeClr val="dk1"/>
                </a:solidFill>
              </a:rPr>
              <a:t>Minas Gerais reponde por mais de um terço da produção nacional: em 2012 o Estado produziu 11,8 dos 35 milhões de toneladas do aço.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915652"/>
            <a:ext cx="4482444" cy="269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4427984" y="5579948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</a:t>
            </a:r>
            <a:r>
              <a:rPr lang="pt-BR" sz="900" dirty="0" err="1" smtClean="0"/>
              <a:t>IABr</a:t>
            </a:r>
            <a:r>
              <a:rPr lang="pt-BR" sz="900" dirty="0" smtClean="0"/>
              <a:t>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4748651" y="2212122"/>
            <a:ext cx="399981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 smtClean="0"/>
              <a:t>Distribuição da produção brasileira de aço – </a:t>
            </a:r>
          </a:p>
          <a:p>
            <a:pPr algn="ctr"/>
            <a:r>
              <a:rPr lang="pt-BR" sz="1500" dirty="0" smtClean="0"/>
              <a:t>principais produtores</a:t>
            </a:r>
          </a:p>
          <a:p>
            <a:pPr algn="ctr"/>
            <a:r>
              <a:rPr lang="pt-BR" sz="1500" dirty="0" smtClean="0"/>
              <a:t>Brasil - 2012</a:t>
            </a:r>
            <a:endParaRPr lang="pt-BR" sz="15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dirty="0" smtClean="0"/>
              <a:t>Principais produtores nacionais</a:t>
            </a:r>
            <a:endParaRPr lang="pt-BR" dirty="0"/>
          </a:p>
        </p:txBody>
      </p:sp>
      <p:pic>
        <p:nvPicPr>
          <p:cNvPr id="10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5966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Complexo produtivo de aço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O complexo produtivo de aço no Brasil é composto por 28 usinas, sendo que 13 integradas (a partir do minério de ferro) e 15 </a:t>
            </a:r>
            <a:r>
              <a:rPr lang="pt-BR" dirty="0" err="1"/>
              <a:t>semi-integradas</a:t>
            </a:r>
            <a:r>
              <a:rPr lang="pt-BR" dirty="0"/>
              <a:t> (a partir do processo de ferro gusa com a sucata), administradas por 10 grupos </a:t>
            </a:r>
            <a:r>
              <a:rPr lang="pt-BR" dirty="0" smtClean="0"/>
              <a:t>empresariais. </a:t>
            </a:r>
          </a:p>
          <a:p>
            <a:pPr algn="just"/>
            <a:r>
              <a:rPr lang="pt-BR" dirty="0" smtClean="0"/>
              <a:t>As </a:t>
            </a:r>
            <a:r>
              <a:rPr lang="pt-BR" dirty="0"/>
              <a:t>chamadas </a:t>
            </a:r>
            <a:r>
              <a:rPr lang="pt-BR" b="1" dirty="0"/>
              <a:t>usinas integradas </a:t>
            </a:r>
            <a:r>
              <a:rPr lang="pt-BR" dirty="0"/>
              <a:t>são aquelas que operam as três fases básicas do processo produtivo (redução, refino e laminação), começando pelo minério de ferro. As </a:t>
            </a:r>
            <a:r>
              <a:rPr lang="pt-BR" b="1" dirty="0"/>
              <a:t>usinas </a:t>
            </a:r>
            <a:r>
              <a:rPr lang="pt-BR" b="1" dirty="0" err="1"/>
              <a:t>semi-integradas</a:t>
            </a:r>
            <a:r>
              <a:rPr lang="pt-BR" dirty="0"/>
              <a:t>, por sua vez, operam duas fases do processo produtivo (refino e laminação) e partem da transformação de produtos como ferro gusa, sucata ou </a:t>
            </a:r>
            <a:r>
              <a:rPr lang="pt-BR" dirty="0" smtClean="0"/>
              <a:t>ferro-esponja.</a:t>
            </a:r>
            <a:endParaRPr lang="pt-BR" dirty="0"/>
          </a:p>
        </p:txBody>
      </p:sp>
      <p:pic>
        <p:nvPicPr>
          <p:cNvPr id="4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30932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31538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351840" cy="968152"/>
          </a:xfrm>
        </p:spPr>
        <p:txBody>
          <a:bodyPr>
            <a:normAutofit fontScale="90000"/>
          </a:bodyPr>
          <a:lstStyle/>
          <a:p>
            <a:r>
              <a:rPr lang="pt-BR" dirty="0"/>
              <a:t>Empresas/grupos brasileiros produtores de aço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998192813"/>
              </p:ext>
            </p:extLst>
          </p:nvPr>
        </p:nvGraphicFramePr>
        <p:xfrm>
          <a:off x="1331640" y="1600197"/>
          <a:ext cx="5976664" cy="5238072"/>
        </p:xfrm>
        <a:graphic>
          <a:graphicData uri="http://schemas.openxmlformats.org/drawingml/2006/table">
            <a:tbl>
              <a:tblPr firstRow="1" firstCol="1" bandRow="1"/>
              <a:tblGrid>
                <a:gridCol w="2285396"/>
                <a:gridCol w="2285396"/>
                <a:gridCol w="1405872"/>
              </a:tblGrid>
              <a:tr h="140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TIPO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USINA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LOCALIZAÇÃO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65">
                <a:tc row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Integradas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</a:t>
                      </a: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Inox Brasil (Acesita)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Belo Horizonte/MG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Usiminas (Cubatão)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Cubatão/SP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</a:t>
                      </a: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Tubarão (CST)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Serra/ES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3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Companhia Siderúrgica Nacional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Volta Redonda/RJ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Usiminas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Ipatinga/MG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3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</a:t>
                      </a: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Aços Longos (Belgo-Mineira)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João Monlevade/MG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83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Barão de Cocais/MG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Divinópolis/MG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 Minas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Ouro Branco/MG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(</a:t>
                      </a:r>
                      <a:r>
                        <a:rPr lang="pt-BR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Usiba</a:t>
                      </a: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Salvador/BA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Vallourec &amp; Mannesmann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Belo Horizonte/MG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Thyssenkrupp CSA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Rio de Janeiro/RJ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Siderúrgica Norte Brasil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Marabá/PA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8365">
                <a:tc row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Semi-integradas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Aços Villares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Pindamonhangaba/SP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Aços Villares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Mogi das Cruzes/SP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Votorantim Siderurgia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Barra Mansa/RJ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Votorantim Siderurgia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Resende/RJ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 Aços Longos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Piracicaba/SP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 Aços Longos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Juiz de Fora/MG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Arcelormittal Aços Longos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Cariacica/ES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Especiais Piratini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Charqueada/RS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(Açonorte)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Recife/PE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(Cearense)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Maracanaú/CE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(Cosigua)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Rio de Janeiro/RJ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Guaíra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Araucária/PR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3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 Riograndense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Sapucaia do Sul/RS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Gerdau Aços Longos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Sumaré/SP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Vilares Metal</a:t>
                      </a:r>
                      <a:endParaRPr lang="pt-B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Cariacica/ES</a:t>
                      </a:r>
                      <a:endParaRPr lang="pt-B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928" marR="892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7308304" y="6443551"/>
            <a:ext cx="3096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/>
              <a:t>Fonte: </a:t>
            </a:r>
            <a:r>
              <a:rPr lang="pt-BR" sz="1000" dirty="0" err="1"/>
              <a:t>IABr</a:t>
            </a:r>
            <a:r>
              <a:rPr lang="pt-BR" sz="1000" dirty="0"/>
              <a:t>.</a:t>
            </a:r>
          </a:p>
          <a:p>
            <a:r>
              <a:rPr lang="pt-BR" sz="1000" dirty="0"/>
              <a:t>Elaboração: </a:t>
            </a:r>
            <a:r>
              <a:rPr lang="pt-BR" sz="1000" dirty="0" smtClean="0"/>
              <a:t>DIEESE.</a:t>
            </a:r>
            <a:endParaRPr lang="pt-BR" sz="1000" dirty="0"/>
          </a:p>
        </p:txBody>
      </p:sp>
    </p:spTree>
    <p:extLst>
      <p:ext uri="{BB962C8B-B14F-4D97-AF65-F5344CB8AC3E}">
        <p14:creationId xmlns="" xmlns:p14="http://schemas.microsoft.com/office/powerpoint/2010/main" val="1654771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Exportações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642910" y="2071678"/>
          <a:ext cx="5000660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000760" y="1928802"/>
          <a:ext cx="2857521" cy="3714776"/>
        </p:xfrm>
        <a:graphic>
          <a:graphicData uri="http://schemas.openxmlformats.org/drawingml/2006/table">
            <a:tbl>
              <a:tblPr/>
              <a:tblGrid>
                <a:gridCol w="952507"/>
                <a:gridCol w="952507"/>
                <a:gridCol w="952507"/>
              </a:tblGrid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MÊS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849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933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F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987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815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826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817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976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608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424242"/>
                          </a:solidFill>
                          <a:latin typeface="Arial"/>
                        </a:rPr>
                        <a:t>           793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543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468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582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633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751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759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424242"/>
                          </a:solidFill>
                          <a:latin typeface="Arial"/>
                        </a:rPr>
                        <a:t>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42910" y="5500702"/>
            <a:ext cx="3096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/>
              <a:t>Fonte: </a:t>
            </a:r>
            <a:r>
              <a:rPr lang="pt-BR" sz="1000" dirty="0" err="1"/>
              <a:t>IABr</a:t>
            </a:r>
            <a:r>
              <a:rPr lang="pt-BR" sz="1000" dirty="0"/>
              <a:t>.</a:t>
            </a:r>
          </a:p>
          <a:p>
            <a:r>
              <a:rPr lang="pt-BR" sz="1000" dirty="0"/>
              <a:t>Elaboração: </a:t>
            </a:r>
            <a:r>
              <a:rPr lang="pt-BR" sz="1000" dirty="0" smtClean="0"/>
              <a:t>DIEESE.</a:t>
            </a:r>
            <a:endParaRPr lang="pt-BR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Importações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714348" y="1928802"/>
          <a:ext cx="4929222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43636" y="1928802"/>
          <a:ext cx="2643207" cy="3286153"/>
        </p:xfrm>
        <a:graphic>
          <a:graphicData uri="http://schemas.openxmlformats.org/drawingml/2006/table">
            <a:tbl>
              <a:tblPr/>
              <a:tblGrid>
                <a:gridCol w="881069"/>
                <a:gridCol w="881069"/>
                <a:gridCol w="881069"/>
              </a:tblGrid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MÊS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66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F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424242"/>
                          </a:solidFill>
                          <a:latin typeface="Arial"/>
                        </a:rPr>
                        <a:t>           354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364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413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424242"/>
                          </a:solidFill>
                          <a:latin typeface="Arial"/>
                        </a:rPr>
                        <a:t>           261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424242"/>
                          </a:solidFill>
                          <a:latin typeface="Arial"/>
                        </a:rPr>
                        <a:t>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pt-BR" sz="3000" dirty="0" smtClean="0"/>
              <a:t>Setor Siderúrgico no Mundo</a:t>
            </a:r>
            <a:endParaRPr lang="pt-BR" sz="2500" dirty="0" smtClean="0"/>
          </a:p>
          <a:p>
            <a:pPr lvl="1"/>
            <a:r>
              <a:rPr lang="pt-BR" sz="2500" dirty="0" smtClean="0"/>
              <a:t>PRODUÇÃO</a:t>
            </a:r>
          </a:p>
          <a:p>
            <a:pPr lvl="1"/>
            <a:endParaRPr lang="pt-BR" sz="3000" dirty="0" smtClean="0"/>
          </a:p>
          <a:p>
            <a:r>
              <a:rPr lang="pt-BR" sz="3000" dirty="0" smtClean="0"/>
              <a:t>Setor Siderúrgico no Brasil</a:t>
            </a:r>
          </a:p>
          <a:p>
            <a:pPr lvl="1"/>
            <a:r>
              <a:rPr lang="pt-BR" sz="2500" dirty="0" smtClean="0"/>
              <a:t>ESTRUTURAÇÃO DA INDÚSTRIA</a:t>
            </a:r>
          </a:p>
          <a:p>
            <a:pPr lvl="1"/>
            <a:r>
              <a:rPr lang="pt-BR" sz="2500" dirty="0" smtClean="0"/>
              <a:t>PRODUÇÃO</a:t>
            </a:r>
          </a:p>
          <a:p>
            <a:pPr lvl="1"/>
            <a:r>
              <a:rPr lang="pt-BR" sz="2500" dirty="0" smtClean="0"/>
              <a:t>EMPREGO</a:t>
            </a:r>
          </a:p>
          <a:p>
            <a:pPr marL="457200" lvl="1" indent="0">
              <a:buNone/>
            </a:pPr>
            <a:endParaRPr lang="pt-BR" dirty="0" smtClean="0"/>
          </a:p>
        </p:txBody>
      </p:sp>
      <p:sp>
        <p:nvSpPr>
          <p:cNvPr id="4" name="CaixaDeTexto 9"/>
          <p:cNvSpPr txBox="1">
            <a:spLocks noChangeArrowheads="1"/>
          </p:cNvSpPr>
          <p:nvPr/>
        </p:nvSpPr>
        <p:spPr bwMode="auto">
          <a:xfrm>
            <a:off x="3347864" y="404664"/>
            <a:ext cx="54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chemeClr val="bg1"/>
                </a:solidFill>
                <a:cs typeface="Arial" pitchFamily="34" charset="0"/>
              </a:rPr>
              <a:t>PERCURSO DA APRESENTAÇÃO</a:t>
            </a:r>
            <a:endParaRPr lang="pt-BR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5955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Investimentos</a:t>
            </a:r>
            <a:endParaRPr lang="pt-BR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276872"/>
            <a:ext cx="18478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436096" y="2708920"/>
            <a:ext cx="2160240" cy="194421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Empresas têm investido na ampliação da capacidade de produção.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259632" y="1772816"/>
            <a:ext cx="3240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Investimentos do Setor Siderúrgico no Brasil (em milhões US$)</a:t>
            </a:r>
            <a:endParaRPr lang="pt-BR" sz="14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15616" y="6309320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</a:t>
            </a:r>
            <a:r>
              <a:rPr lang="pt-BR" sz="900" dirty="0" err="1" smtClean="0"/>
              <a:t>IABr</a:t>
            </a:r>
            <a:r>
              <a:rPr lang="pt-BR" sz="900" dirty="0" smtClean="0"/>
              <a:t>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10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4941168"/>
            <a:ext cx="3672408" cy="1656184"/>
          </a:xfr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2000" dirty="0" smtClean="0"/>
              <a:t>No final de 2012 o ramo metalúrgico contava com aproximadamente 2,4 milhões de trabalhadores, destes 770 mil no setor siderúrgico, ou seja, 32%.</a:t>
            </a:r>
            <a:endParaRPr lang="pt-BR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6123799" cy="288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483768" y="1628800"/>
            <a:ext cx="256551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 smtClean="0"/>
              <a:t>Evolução do emprego metalúrgico</a:t>
            </a:r>
          </a:p>
          <a:p>
            <a:pPr algn="ctr"/>
            <a:r>
              <a:rPr lang="pt-BR" sz="1500" dirty="0" smtClean="0"/>
              <a:t>Brasil – 1995 a 2012</a:t>
            </a:r>
            <a:endParaRPr lang="pt-BR" sz="15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581128"/>
            <a:ext cx="4523671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dirty="0" smtClean="0"/>
              <a:t>Mercado de Trabalho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55576" y="4437112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MTE/RAIS 2011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11" name="Picture 5" descr="logoparawor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03430" y="1556792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37032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Mercado de Trabalho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411760" y="1700808"/>
            <a:ext cx="4334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Evolução do emprego no setor siderúrgico</a:t>
            </a:r>
            <a:endParaRPr lang="pt-BR" dirty="0"/>
          </a:p>
          <a:p>
            <a:pPr algn="ctr"/>
            <a:r>
              <a:rPr lang="pt-BR" b="1" dirty="0"/>
              <a:t>Brasil – 2002 a 2012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1600" y="6003436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MTE/RAIS 2011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339499"/>
            <a:ext cx="7042150" cy="364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8948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Remuneração média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8207824" cy="118072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pt-BR" dirty="0"/>
              <a:t>O</a:t>
            </a:r>
            <a:r>
              <a:rPr lang="pt-BR" dirty="0" smtClean="0"/>
              <a:t>s </a:t>
            </a:r>
            <a:r>
              <a:rPr lang="pt-BR" dirty="0"/>
              <a:t>trabalhadores do setor recebiam R$ 1.857,99, a segunda remuneração mais baixa do ramo metalúrgico;</a:t>
            </a:r>
          </a:p>
          <a:p>
            <a:r>
              <a:rPr lang="pt-BR" dirty="0"/>
              <a:t>os trabalhadores ligados à produção foi de R$ 1.617,55, o que representa 12,9% a menos que a média do setor;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75478"/>
            <a:ext cx="8538292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39552" y="5643140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MTE/RAIS 2011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6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37412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8485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2204864"/>
            <a:ext cx="4320480" cy="1728192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 smtClean="0"/>
              <a:t>A rotatividade total no ramo metalúrgico gira em torno de 44,7%. Já no interior do ramo, o setor siderúrgico possuí uma das taxas mais altas,  em 2011 atingiu 46,9%</a:t>
            </a:r>
            <a:endParaRPr lang="pt-BR" sz="2000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348880"/>
            <a:ext cx="3451579" cy="3200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dirty="0" smtClean="0"/>
              <a:t>Rotatividade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220072" y="5589240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MTE/RAIS 2011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14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2962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Perfil do trabalhador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441432" cy="489654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t-BR" sz="3000" dirty="0"/>
              <a:t> • </a:t>
            </a:r>
            <a:r>
              <a:rPr lang="pt-BR" sz="3000" dirty="0" smtClean="0"/>
              <a:t>Do </a:t>
            </a:r>
            <a:r>
              <a:rPr lang="pt-BR" sz="3000" dirty="0"/>
              <a:t>total de trabalhadores, 22,8% dos trabalhadores estão concentrados em micro empresas, 28,5% em pequenas e 25,2% de médio porte. Os demais 23,5% em grandes empresas (de 500 trabalhadores ou mais</a:t>
            </a:r>
            <a:r>
              <a:rPr lang="pt-BR" sz="3000" dirty="0" smtClean="0"/>
              <a:t>);</a:t>
            </a:r>
            <a:endParaRPr lang="pt-BR" sz="3000" dirty="0"/>
          </a:p>
          <a:p>
            <a:pPr algn="just"/>
            <a:r>
              <a:rPr lang="pt-BR" sz="3000" dirty="0"/>
              <a:t>• 72,5% possuem ocupações em áreas manuais, 20,1% em áreas administrativas, 1,8% em ocupações de nível técnico (médio e superior) e, finalmente, 5,6% em áreas de apoio; </a:t>
            </a:r>
          </a:p>
          <a:p>
            <a:pPr algn="just"/>
            <a:r>
              <a:rPr lang="pt-BR" sz="3000" dirty="0"/>
              <a:t>• </a:t>
            </a:r>
            <a:r>
              <a:rPr lang="pt-BR" sz="3000" dirty="0" smtClean="0"/>
              <a:t>A </a:t>
            </a:r>
            <a:r>
              <a:rPr lang="pt-BR" sz="3000" dirty="0"/>
              <a:t>jornada média contratual dos trabalhadores do setor é de 43,6 horas semanais; </a:t>
            </a:r>
          </a:p>
          <a:p>
            <a:pPr algn="just"/>
            <a:r>
              <a:rPr lang="pt-BR" sz="3000" dirty="0"/>
              <a:t>• </a:t>
            </a:r>
            <a:r>
              <a:rPr lang="pt-BR" sz="3000" dirty="0" smtClean="0"/>
              <a:t>A </a:t>
            </a:r>
            <a:r>
              <a:rPr lang="pt-BR" sz="3000" dirty="0"/>
              <a:t>média do tempo de casa no atual emprego é de até 1 ano para 35,9% dos trabalhadores,  27,1% de 1 a 3 anos, de 3 a 5 para 12,4% dos trabalhadores e de 5 anos para 24,6% dos trabalhadores; </a:t>
            </a:r>
          </a:p>
          <a:p>
            <a:pPr algn="just"/>
            <a:r>
              <a:rPr lang="pt-BR" sz="3000" dirty="0"/>
              <a:t>• 49,0% dos trabalhadores do setor possuem o ensino médio completo, 16,2% possuem ensino fundamental completo e 6,5% possuam ensino superior completo; </a:t>
            </a:r>
          </a:p>
          <a:p>
            <a:pPr algn="just"/>
            <a:r>
              <a:rPr lang="pt-BR" sz="3000" dirty="0"/>
              <a:t>• </a:t>
            </a:r>
            <a:r>
              <a:rPr lang="pt-BR" sz="3000" dirty="0" smtClean="0"/>
              <a:t>A </a:t>
            </a:r>
            <a:r>
              <a:rPr lang="pt-BR" sz="3000" dirty="0"/>
              <a:t>maior frequência de trabalhadores do setor é da faixa etária de 18 a 29 anos (40,1%); de 30 a 39 anos, somam 28,6% e de 40 a 49 anos, 19,6%;</a:t>
            </a:r>
          </a:p>
          <a:p>
            <a:pPr algn="just"/>
            <a:r>
              <a:rPr lang="pt-BR" sz="3000" dirty="0"/>
              <a:t>• </a:t>
            </a:r>
            <a:r>
              <a:rPr lang="pt-BR" sz="3000" dirty="0" smtClean="0"/>
              <a:t>As </a:t>
            </a:r>
            <a:r>
              <a:rPr lang="pt-BR" sz="3000" dirty="0"/>
              <a:t>mulheres representam 13,9% do total de trabalhadores do setor e sua remuneração é 19,4% menor em relação à dos homens.</a:t>
            </a:r>
          </a:p>
          <a:p>
            <a:endParaRPr lang="pt-BR" dirty="0"/>
          </a:p>
        </p:txBody>
      </p:sp>
      <p:pic>
        <p:nvPicPr>
          <p:cNvPr id="4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75912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9"/>
          <p:cNvSpPr txBox="1">
            <a:spLocks noChangeArrowheads="1"/>
          </p:cNvSpPr>
          <p:nvPr/>
        </p:nvSpPr>
        <p:spPr bwMode="auto">
          <a:xfrm>
            <a:off x="0" y="126876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7200" dirty="0" smtClean="0">
                <a:solidFill>
                  <a:srgbClr val="FF0000"/>
                </a:solidFill>
              </a:rPr>
              <a:t>Obrigada!</a:t>
            </a:r>
            <a:endParaRPr lang="pt-BR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88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Setor Siderúrgico - Aço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98504" cy="485313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Impossível imaginar o mundo sem o uso do aço.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produção de aço é um forte indicador do estágio de desenvolvimento econômico de um país.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Seu consumo cresce proporcionalmente à construção de edifícios, execução de obras públicas, instalação de meios de comunicação e produção de equipamentos.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Esses materiais já se tornaram corriqueiros no cotidiano, mas fabricá-los exige técnica que deve ser renovada de forma cíclica, por isso o investimento constante das siderúrgicas em pesquisa.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início e o processo de aperfeiçoamento do uso do ferro representaram grandes desafios e conquistas para a humanidade. </a:t>
            </a:r>
          </a:p>
          <a:p>
            <a:endParaRPr lang="pt-BR" dirty="0"/>
          </a:p>
        </p:txBody>
      </p:sp>
      <p:pic>
        <p:nvPicPr>
          <p:cNvPr id="4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9100" y="285177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Setor Siderúrgico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153400" cy="42770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Usinas produtoras de aço + segmentos de fabricação de produtos de aço.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Divisão Internacional da produção: </a:t>
            </a:r>
          </a:p>
          <a:p>
            <a:pPr algn="just">
              <a:buNone/>
            </a:pPr>
            <a:r>
              <a:rPr lang="pt-BR" dirty="0" smtClean="0"/>
              <a:t>- </a:t>
            </a:r>
            <a:r>
              <a:rPr lang="pt-BR" u="sng" dirty="0" smtClean="0"/>
              <a:t>Parte quente </a:t>
            </a:r>
            <a:r>
              <a:rPr lang="pt-BR" dirty="0" smtClean="0"/>
              <a:t>(mais poluidora, menor valor agregado e mais intensiva em mão de obra) – Brasil: mão de obra barata + legislação ambiental menos rigorosa. </a:t>
            </a:r>
          </a:p>
          <a:p>
            <a:pPr algn="just">
              <a:buNone/>
            </a:pPr>
            <a:r>
              <a:rPr lang="pt-BR" dirty="0" smtClean="0"/>
              <a:t>- </a:t>
            </a:r>
            <a:r>
              <a:rPr lang="pt-BR" u="sng" dirty="0" smtClean="0"/>
              <a:t>Parte fria </a:t>
            </a:r>
            <a:r>
              <a:rPr lang="pt-BR" dirty="0" smtClean="0"/>
              <a:t>(menos poluidora, maior valor agregado e menos intensiva em mão de obra) – Países mais desenvolvidos como Europa e América do Norte.  </a:t>
            </a:r>
            <a:endParaRPr lang="pt-BR" dirty="0"/>
          </a:p>
        </p:txBody>
      </p:sp>
      <p:pic>
        <p:nvPicPr>
          <p:cNvPr id="4" name="Picture 5" descr="logopara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9100" y="285177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Questões metodológicas - CNAES</a:t>
            </a:r>
            <a:endParaRPr lang="pt-BR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1772816"/>
            <a:ext cx="61245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907704" y="6037291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MTE/RAIS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7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0773" y="6381565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70674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2444364"/>
            <a:ext cx="2880320" cy="3277344"/>
          </a:xfr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300" dirty="0" smtClean="0"/>
              <a:t>Em 2012, o país ocupava o posto de 9º produtor mundial de aço, com um total de 34,5 milhões de toneladas, e o maior da América Latina. A China é a maior líder.</a:t>
            </a:r>
            <a:endParaRPr lang="pt-BR" sz="23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707904" y="5667959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World </a:t>
            </a:r>
            <a:r>
              <a:rPr lang="pt-BR" sz="900" dirty="0" err="1" smtClean="0"/>
              <a:t>Steel</a:t>
            </a:r>
            <a:r>
              <a:rPr lang="pt-BR" sz="900" dirty="0" smtClean="0"/>
              <a:t> Dynamics.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716016" y="1772816"/>
            <a:ext cx="30186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 smtClean="0"/>
              <a:t>Distribuição da produção mundial de aço</a:t>
            </a:r>
          </a:p>
          <a:p>
            <a:pPr algn="ctr"/>
            <a:r>
              <a:rPr lang="pt-BR" sz="1500" dirty="0" smtClean="0"/>
              <a:t>2012</a:t>
            </a:r>
            <a:endParaRPr lang="pt-BR" sz="1500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14528" cy="990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países produtores de aço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492896"/>
            <a:ext cx="5164249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tângulo 6"/>
          <p:cNvSpPr/>
          <p:nvPr/>
        </p:nvSpPr>
        <p:spPr>
          <a:xfrm>
            <a:off x="7812360" y="2492896"/>
            <a:ext cx="360040" cy="316835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582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Produção Mundial de Aço</a:t>
            </a:r>
            <a:endParaRPr lang="pt-B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132856"/>
            <a:ext cx="7632848" cy="399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755576" y="6165304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World </a:t>
            </a:r>
            <a:r>
              <a:rPr lang="pt-BR" sz="900" dirty="0" err="1" smtClean="0"/>
              <a:t>Steel</a:t>
            </a:r>
            <a:r>
              <a:rPr lang="pt-BR" sz="900" dirty="0" smtClean="0"/>
              <a:t> </a:t>
            </a:r>
            <a:r>
              <a:rPr lang="pt-BR" sz="900" dirty="0" err="1" smtClean="0"/>
              <a:t>Association</a:t>
            </a:r>
            <a:r>
              <a:rPr lang="pt-BR" sz="900" dirty="0" smtClean="0"/>
              <a:t>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339752" y="1556792"/>
            <a:ext cx="4824536" cy="576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/>
              <a:t>Produção mundial de aço (em mil toneladas)</a:t>
            </a:r>
          </a:p>
          <a:p>
            <a:pPr algn="ctr"/>
            <a:r>
              <a:rPr lang="pt-BR" sz="1500" dirty="0" smtClean="0"/>
              <a:t>(1950-2012)</a:t>
            </a:r>
            <a:endParaRPr lang="pt-BR" sz="1500" dirty="0"/>
          </a:p>
        </p:txBody>
      </p:sp>
      <p:pic>
        <p:nvPicPr>
          <p:cNvPr id="7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da produção</a:t>
            </a:r>
            <a:endParaRPr lang="pt-BR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8064896" cy="3645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aixaDeTexto 7"/>
          <p:cNvSpPr txBox="1"/>
          <p:nvPr/>
        </p:nvSpPr>
        <p:spPr>
          <a:xfrm>
            <a:off x="467544" y="5949280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World </a:t>
            </a:r>
            <a:r>
              <a:rPr lang="pt-BR" sz="900" dirty="0" err="1" smtClean="0"/>
              <a:t>Steel</a:t>
            </a:r>
            <a:r>
              <a:rPr lang="pt-BR" sz="900" dirty="0" smtClean="0"/>
              <a:t> </a:t>
            </a:r>
            <a:r>
              <a:rPr lang="pt-BR" sz="900" dirty="0" err="1" smtClean="0"/>
              <a:t>Association</a:t>
            </a:r>
            <a:r>
              <a:rPr lang="pt-BR" sz="900" dirty="0" smtClean="0"/>
              <a:t>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8" y="1628800"/>
            <a:ext cx="662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/>
              <a:t>Produção mundial de aço, Demais países e China (em mil toneladas)</a:t>
            </a:r>
          </a:p>
          <a:p>
            <a:pPr algn="ctr"/>
            <a:r>
              <a:rPr lang="pt-BR" sz="1500" dirty="0" smtClean="0"/>
              <a:t>(1950-2012)</a:t>
            </a:r>
            <a:endParaRPr lang="pt-BR" sz="1500" dirty="0"/>
          </a:p>
        </p:txBody>
      </p:sp>
      <p:pic>
        <p:nvPicPr>
          <p:cNvPr id="11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Principais países produtores de aço da América latina</a:t>
            </a:r>
            <a:endParaRPr lang="pt-BR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204864"/>
            <a:ext cx="29908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1331640" y="3068960"/>
            <a:ext cx="2880320" cy="1560700"/>
          </a:xfrm>
          <a:prstGeom prst="rect">
            <a:avLst/>
          </a:prstGeom>
          <a:ln w="1905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B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 2012, Brasil é o primeiro</a:t>
            </a:r>
            <a:r>
              <a:rPr kumimoji="0" lang="pt-BR" sz="23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produtor de aço da </a:t>
            </a:r>
            <a:r>
              <a:rPr lang="pt-BR" sz="2300" dirty="0" smtClean="0"/>
              <a:t>A</a:t>
            </a:r>
            <a:r>
              <a:rPr kumimoji="0" lang="pt-BR" sz="23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mérica</a:t>
            </a:r>
            <a:r>
              <a:rPr kumimoji="0" lang="pt-BR" sz="23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Latina </a:t>
            </a:r>
            <a:endParaRPr kumimoji="0" lang="pt-BR" sz="23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860032" y="5661248"/>
            <a:ext cx="295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/>
              <a:t>FONTE: </a:t>
            </a:r>
            <a:r>
              <a:rPr lang="pt-BR" sz="900" dirty="0" err="1" smtClean="0"/>
              <a:t>IABr</a:t>
            </a:r>
            <a:r>
              <a:rPr lang="pt-BR" sz="900" dirty="0" smtClean="0"/>
              <a:t>.</a:t>
            </a:r>
          </a:p>
          <a:p>
            <a:r>
              <a:rPr lang="pt-BR" sz="900" dirty="0" smtClean="0"/>
              <a:t>ELABORAÇÃO: Subseção DIEESE CNM/CUT – FEM/CUT-SP.</a:t>
            </a:r>
            <a:endParaRPr lang="pt-BR" sz="900" dirty="0"/>
          </a:p>
        </p:txBody>
      </p:sp>
      <p:pic>
        <p:nvPicPr>
          <p:cNvPr id="13" name="Picture 5" descr="logopara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3430" y="6462470"/>
            <a:ext cx="1940570" cy="3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534</TotalTime>
  <Words>1631</Words>
  <Application>Microsoft Office PowerPoint</Application>
  <PresentationFormat>Apresentação na tela (4:3)</PresentationFormat>
  <Paragraphs>290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Mediano</vt:lpstr>
      <vt:lpstr>Slide 1</vt:lpstr>
      <vt:lpstr>Slide 2</vt:lpstr>
      <vt:lpstr>Setor Siderúrgico - Aço</vt:lpstr>
      <vt:lpstr>Setor Siderúrgico</vt:lpstr>
      <vt:lpstr>Questões metodológicas - CNAES</vt:lpstr>
      <vt:lpstr>Principais países produtores de aço</vt:lpstr>
      <vt:lpstr>Produção Mundial de Aço</vt:lpstr>
      <vt:lpstr>Comparação da produção</vt:lpstr>
      <vt:lpstr>Principais países produtores de aço da América latina</vt:lpstr>
      <vt:lpstr>Distribuição da produção mundial de aço 2012</vt:lpstr>
      <vt:lpstr>Slide 11</vt:lpstr>
      <vt:lpstr>Características do setor no país</vt:lpstr>
      <vt:lpstr>Produção Nacional 2012</vt:lpstr>
      <vt:lpstr>Produção e demanda de aço</vt:lpstr>
      <vt:lpstr>Principais produtores nacionais</vt:lpstr>
      <vt:lpstr>Complexo produtivo de aço no Brasil</vt:lpstr>
      <vt:lpstr>Empresas/grupos brasileiros produtores de aço </vt:lpstr>
      <vt:lpstr>Exportações</vt:lpstr>
      <vt:lpstr>Importações</vt:lpstr>
      <vt:lpstr>Investimentos</vt:lpstr>
      <vt:lpstr>Mercado de Trabalho</vt:lpstr>
      <vt:lpstr>Mercado de Trabalho</vt:lpstr>
      <vt:lpstr>Remuneração média</vt:lpstr>
      <vt:lpstr>Rotatividade</vt:lpstr>
      <vt:lpstr>Perfil do trabalhador 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Professor</dc:creator>
  <cp:lastModifiedBy>roberto.anacleto</cp:lastModifiedBy>
  <cp:revision>58</cp:revision>
  <dcterms:created xsi:type="dcterms:W3CDTF">2013-11-20T19:03:35Z</dcterms:created>
  <dcterms:modified xsi:type="dcterms:W3CDTF">2013-11-21T12:04:56Z</dcterms:modified>
</cp:coreProperties>
</file>