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D7AA-F481-4F48-B70E-67F956887F50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D588-6CC7-496F-8ED5-4AE44BDB41F3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48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err="1" smtClean="0"/>
              <a:t>Sindimaq</a:t>
            </a: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D588-6CC7-496F-8ED5-4AE44BDB41F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B58F14-C5E8-44DA-92DE-AA6084D73245}" type="datetimeFigureOut">
              <a:rPr lang="pt-BR" smtClean="0"/>
              <a:pPr/>
              <a:t>09/04/18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30E6AC-9159-4691-A985-7E0DF064A19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400800" cy="1752600"/>
          </a:xfrm>
        </p:spPr>
        <p:txBody>
          <a:bodyPr>
            <a:normAutofit lnSpcReduction="10000"/>
          </a:bodyPr>
          <a:lstStyle/>
          <a:p>
            <a:endParaRPr lang="pt-BR" sz="2400" b="1" dirty="0" smtClean="0"/>
          </a:p>
          <a:p>
            <a:r>
              <a:rPr lang="pt-BR" sz="2400" dirty="0" smtClean="0"/>
              <a:t>Produção </a:t>
            </a:r>
          </a:p>
          <a:p>
            <a:r>
              <a:rPr lang="pt-BR" sz="2400" dirty="0" smtClean="0"/>
              <a:t>Faturamento</a:t>
            </a:r>
          </a:p>
          <a:p>
            <a:r>
              <a:rPr lang="pt-BR" sz="2400" dirty="0" smtClean="0"/>
              <a:t>Emprego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512168"/>
          </a:xfrm>
        </p:spPr>
        <p:txBody>
          <a:bodyPr/>
          <a:lstStyle/>
          <a:p>
            <a:r>
              <a:rPr lang="pt-BR" b="1" dirty="0" smtClean="0"/>
              <a:t>Setor Metalúrgico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65767"/>
            <a:ext cx="2103662" cy="1015561"/>
          </a:xfrm>
          <a:prstGeom prst="rect">
            <a:avLst/>
          </a:prstGeom>
          <a:noFill/>
        </p:spPr>
      </p:pic>
      <p:pic>
        <p:nvPicPr>
          <p:cNvPr id="5" name="Imagem 4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2"/>
            <a:ext cx="1512168" cy="50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912768" cy="4896544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r>
              <a:rPr lang="pt-BR" sz="2000" dirty="0" smtClean="0"/>
              <a:t>Direcionamento da Produção</a:t>
            </a:r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Autopeças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6410"/>
              </p:ext>
            </p:extLst>
          </p:nvPr>
        </p:nvGraphicFramePr>
        <p:xfrm>
          <a:off x="395536" y="3284984"/>
          <a:ext cx="8208912" cy="2113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Setores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Parcela da Produção (%)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Montadoras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61,5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Reposição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Exportação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18,9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Intersetorial 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3,6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24">
                <a:tc gridSpan="2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Sindipeças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560840" cy="5112568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Produção de Eletrônicos</a:t>
            </a:r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92088"/>
          </a:xfrm>
        </p:spPr>
        <p:txBody>
          <a:bodyPr/>
          <a:lstStyle/>
          <a:p>
            <a:r>
              <a:rPr lang="pt-BR" b="1" dirty="0" smtClean="0"/>
              <a:t>Indústria Eletroeletrônica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58061"/>
              </p:ext>
            </p:extLst>
          </p:nvPr>
        </p:nvGraphicFramePr>
        <p:xfrm>
          <a:off x="467544" y="3140968"/>
          <a:ext cx="8280921" cy="2113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34511"/>
                <a:gridCol w="2586103"/>
                <a:gridCol w="2760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Segmento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Fev.18/Fev.17 (%)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Acumulado em 12 meses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Componentes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Informática/Periféricos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56,0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19,1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Eq. de</a:t>
                      </a:r>
                      <a:r>
                        <a:rPr lang="pt-BR" sz="1600" baseline="0" dirty="0" smtClean="0"/>
                        <a:t> Comunicação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Acumulado do Setor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29,2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21,2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68">
                <a:tc gridSpan="3">
                  <a:txBody>
                    <a:bodyPr/>
                    <a:lstStyle/>
                    <a:p>
                      <a:r>
                        <a:rPr lang="pt-BR" sz="1100" dirty="0" smtClean="0"/>
                        <a:t>Fonte: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baseline="0" dirty="0" err="1" smtClean="0"/>
                        <a:t>Abinee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453650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Produção de Produtos Elétricos</a:t>
            </a:r>
          </a:p>
          <a:p>
            <a:r>
              <a:rPr lang="pt-BR" sz="2000" dirty="0" smtClean="0"/>
              <a:t> </a:t>
            </a: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864096"/>
          </a:xfrm>
        </p:spPr>
        <p:txBody>
          <a:bodyPr/>
          <a:lstStyle/>
          <a:p>
            <a:r>
              <a:rPr lang="pt-BR" b="1" dirty="0" smtClean="0"/>
              <a:t>Indústria Eletroeletrônica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16288"/>
              </p:ext>
            </p:extLst>
          </p:nvPr>
        </p:nvGraphicFramePr>
        <p:xfrm>
          <a:off x="395536" y="2924944"/>
          <a:ext cx="8208912" cy="277875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05959"/>
                <a:gridCol w="2466649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Segmentos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Fev.18/Fev.17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Acumulado em 12 meses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Geradores/Transformadores e Motores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-9,2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-11,2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Pilhas/Baterias/Ac.Elétricos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13,6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Lâmpadas e outros eq. de iluminação 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-17,6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-25,5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Eletrodomésticos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Acumulado do Setor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0,6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-2,3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56">
                <a:tc gridSpan="3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Abinee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37312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7488832" cy="4968552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Faturamento</a:t>
            </a:r>
          </a:p>
          <a:p>
            <a:endParaRPr lang="pt-BR" sz="2000" b="1" dirty="0" smtClean="0"/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pt-BR" b="1" dirty="0" smtClean="0"/>
              <a:t>Indústria Eletroeletrônica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37268"/>
              </p:ext>
            </p:extLst>
          </p:nvPr>
        </p:nvGraphicFramePr>
        <p:xfrm>
          <a:off x="323527" y="3429000"/>
          <a:ext cx="8208912" cy="141120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36304"/>
                <a:gridCol w="2736304"/>
                <a:gridCol w="2736304"/>
              </a:tblGrid>
              <a:tr h="43204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Ano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Faturamento (US$ bi)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 (%)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2016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37.162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2017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41.557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gridSpan="3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Abinee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4900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768752" cy="417646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Comércio Exterior (US$ bi)</a:t>
            </a:r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pt-BR" b="1" dirty="0" smtClean="0"/>
              <a:t>Indústria Eletroeletrônica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15910"/>
              </p:ext>
            </p:extLst>
          </p:nvPr>
        </p:nvGraphicFramePr>
        <p:xfrm>
          <a:off x="467544" y="3645024"/>
          <a:ext cx="8208912" cy="1371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Exportação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Importação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Saldo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2016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5.615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25.587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- 19.972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2017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5.800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29.900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- 24.100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32">
                <a:tc gridSpan="4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Abinee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368152"/>
          </a:xfrm>
        </p:spPr>
        <p:txBody>
          <a:bodyPr>
            <a:noAutofit/>
          </a:bodyPr>
          <a:lstStyle/>
          <a:p>
            <a:r>
              <a:rPr lang="pt-BR" sz="3600" dirty="0" smtClean="0"/>
              <a:t>Fluxo de Emprego 2017 – Ramos do Setor Metalúrgico e Indústria de Transformação</a:t>
            </a:r>
            <a:endParaRPr lang="pt-BR" sz="3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26731"/>
              </p:ext>
            </p:extLst>
          </p:nvPr>
        </p:nvGraphicFramePr>
        <p:xfrm>
          <a:off x="323528" y="2636912"/>
          <a:ext cx="8424935" cy="350278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90845"/>
                <a:gridCol w="1479129"/>
                <a:gridCol w="1684987"/>
                <a:gridCol w="1684987"/>
                <a:gridCol w="1684987"/>
              </a:tblGrid>
              <a:tr h="47885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Segmento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Admitidos 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Desligados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Variação (%)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Indústria</a:t>
                      </a:r>
                      <a:r>
                        <a:rPr lang="pt-BR" sz="1400" baseline="0" dirty="0" smtClean="0"/>
                        <a:t> Metalúrgica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189.281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193.619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- 4.338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- 0,71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Indústria Mecânica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195.725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201.766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- 6.041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- 1,14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Indústria </a:t>
                      </a:r>
                      <a:r>
                        <a:rPr lang="pt-BR" sz="1400" dirty="0" smtClean="0"/>
                        <a:t>de Mat. </a:t>
                      </a:r>
                      <a:r>
                        <a:rPr lang="pt-BR" sz="1400" dirty="0" smtClean="0"/>
                        <a:t>El</a:t>
                      </a:r>
                      <a:r>
                        <a:rPr lang="pt-BR" sz="1400" dirty="0" smtClean="0"/>
                        <a:t>é</a:t>
                      </a:r>
                      <a:r>
                        <a:rPr lang="pt-BR" sz="1400" dirty="0" smtClean="0"/>
                        <a:t>trico </a:t>
                      </a:r>
                      <a:r>
                        <a:rPr lang="pt-BR" sz="1400" dirty="0" smtClean="0"/>
                        <a:t>e Comunicação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68.775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67.590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1.185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0,49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Indústria de Mat. De Transporte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93.696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88.774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4.922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1,09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Ind</a:t>
                      </a:r>
                      <a:r>
                        <a:rPr lang="pt-BR" sz="1400" dirty="0" smtClean="0"/>
                        <a:t>ú</a:t>
                      </a:r>
                      <a:r>
                        <a:rPr lang="pt-BR" sz="1400" dirty="0" smtClean="0"/>
                        <a:t>stria </a:t>
                      </a:r>
                      <a:r>
                        <a:rPr lang="pt-BR" sz="1400" dirty="0" smtClean="0"/>
                        <a:t>de Transformação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2.418.933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2.438.833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- 19.900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- 0,27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6">
                <a:tc gridSpan="5">
                  <a:txBody>
                    <a:bodyPr/>
                    <a:lstStyle/>
                    <a:p>
                      <a:r>
                        <a:rPr lang="pt-BR" sz="1100" dirty="0" smtClean="0"/>
                        <a:t>Fonte: CAGED/</a:t>
                      </a:r>
                      <a:r>
                        <a:rPr lang="pt-BR" sz="1100" dirty="0" err="1" smtClean="0"/>
                        <a:t>MTb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37312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OBRIGADO. </a:t>
            </a:r>
            <a:r>
              <a:rPr lang="pt-BR" sz="4000" b="1" dirty="0" err="1" smtClean="0"/>
              <a:t>Spa</a:t>
            </a:r>
            <a:r>
              <a:rPr lang="pt-BR" sz="4000" b="1" dirty="0" smtClean="0"/>
              <a:t> SI </a:t>
            </a:r>
            <a:r>
              <a:rPr lang="pt-BR" sz="4000" b="1" dirty="0" err="1" smtClean="0"/>
              <a:t>ba</a:t>
            </a:r>
            <a:r>
              <a:rPr lang="pt-BR" sz="4000" b="1" dirty="0" smtClean="0"/>
              <a:t> </a:t>
            </a:r>
            <a:endParaRPr lang="pt-BR" sz="4000" b="1" dirty="0"/>
          </a:p>
        </p:txBody>
      </p:sp>
      <p:pic>
        <p:nvPicPr>
          <p:cNvPr id="4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528392" cy="1728192"/>
          </a:xfrm>
          <a:prstGeom prst="rect">
            <a:avLst/>
          </a:prstGeom>
          <a:noFill/>
        </p:spPr>
      </p:pic>
      <p:pic>
        <p:nvPicPr>
          <p:cNvPr id="5" name="Imagem 4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085184"/>
            <a:ext cx="1728192" cy="576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7920880" cy="453650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Receita e Consumo Aparente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Janeiro 2018</a:t>
            </a:r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Indústria de Máquinas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51251"/>
              </p:ext>
            </p:extLst>
          </p:nvPr>
        </p:nvGraphicFramePr>
        <p:xfrm>
          <a:off x="395536" y="2780928"/>
          <a:ext cx="8280918" cy="259966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431269"/>
                <a:gridCol w="1329037"/>
                <a:gridCol w="1533503"/>
                <a:gridCol w="1226803"/>
                <a:gridCol w="1329037"/>
                <a:gridCol w="1431269"/>
              </a:tblGrid>
              <a:tr h="57666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Variáveis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R$  (milhões)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 Percentual Sobre</a:t>
                      </a:r>
                    </a:p>
                    <a:p>
                      <a:pPr algn="ctr"/>
                      <a:r>
                        <a:rPr lang="pt-BR" sz="1600" dirty="0" smtClean="0"/>
                        <a:t>(%)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85091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 Meses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Mês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Mês</a:t>
                      </a:r>
                      <a:r>
                        <a:rPr lang="pt-BR" sz="1600" b="1" baseline="0" dirty="0" smtClean="0"/>
                        <a:t> Ano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12 meses anteriores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Consumo Aparente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6.303,61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84.908,55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-0,9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-12,8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-18,9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 </a:t>
                      </a:r>
                      <a:r>
                        <a:rPr lang="pt-BR" sz="1600" b="1" dirty="0" err="1" smtClean="0"/>
                        <a:t>Liq</a:t>
                      </a:r>
                      <a:r>
                        <a:rPr lang="pt-BR" sz="1600" b="1" dirty="0" smtClean="0"/>
                        <a:t>.</a:t>
                      </a:r>
                      <a:r>
                        <a:rPr lang="pt-BR" sz="1600" b="1" baseline="0" dirty="0" smtClean="0"/>
                        <a:t> Total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4.389,5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67.864,3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-19,1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-1,1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-2,9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10">
                <a:tc gridSpan="6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Abimaq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093296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632848" cy="5112568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Exportação, Importação e Saldo </a:t>
            </a:r>
          </a:p>
          <a:p>
            <a:r>
              <a:rPr lang="pt-BR" sz="2000" b="1" dirty="0" smtClean="0"/>
              <a:t>(US$ milhões)</a:t>
            </a:r>
          </a:p>
          <a:p>
            <a:r>
              <a:rPr lang="pt-BR" sz="2000" b="1" dirty="0" smtClean="0"/>
              <a:t>Janeiro 2018</a:t>
            </a:r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Indústria de Máquinas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480"/>
              </p:ext>
            </p:extLst>
          </p:nvPr>
        </p:nvGraphicFramePr>
        <p:xfrm>
          <a:off x="395536" y="2775952"/>
          <a:ext cx="8280921" cy="33893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05622"/>
                <a:gridCol w="1211588"/>
                <a:gridCol w="1358605"/>
                <a:gridCol w="1358605"/>
                <a:gridCol w="1358605"/>
                <a:gridCol w="148789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Variáveis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US$  </a:t>
                      </a:r>
                      <a:r>
                        <a:rPr lang="pt-BR" sz="1600" dirty="0" smtClean="0"/>
                        <a:t>(milhões)</a:t>
                      </a:r>
                    </a:p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</a:t>
                      </a:r>
                      <a:r>
                        <a:rPr lang="pt-BR" sz="1600" baseline="0" dirty="0" smtClean="0"/>
                        <a:t> Percentual (%)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 Meses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 do ano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 meses anteriores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Exportação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820,98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9.462,24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-11,7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84,4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22,4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Importação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1.243,09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12.888,69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17,1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-15,3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Saldo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-422,15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-3.426,45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220,5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-37,9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-54,3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0">
                <a:tc gridSpan="6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Abimaq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4900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934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8136904" cy="47525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Emprego </a:t>
            </a:r>
          </a:p>
          <a:p>
            <a:endParaRPr lang="pt-BR" sz="2000" b="1" dirty="0" smtClean="0"/>
          </a:p>
          <a:p>
            <a:r>
              <a:rPr lang="pt-BR" sz="2000" dirty="0"/>
              <a:t>Janeiro 2018</a:t>
            </a:r>
          </a:p>
          <a:p>
            <a:endParaRPr lang="pt-BR" sz="2000" b="1" dirty="0" smtClean="0"/>
          </a:p>
          <a:p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92088"/>
          </a:xfrm>
        </p:spPr>
        <p:txBody>
          <a:bodyPr anchor="t"/>
          <a:lstStyle/>
          <a:p>
            <a:r>
              <a:rPr lang="pt-BR" b="1" dirty="0" smtClean="0"/>
              <a:t>Indústria de Máquinas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40655"/>
              </p:ext>
            </p:extLst>
          </p:nvPr>
        </p:nvGraphicFramePr>
        <p:xfrm>
          <a:off x="539552" y="2918869"/>
          <a:ext cx="8136903" cy="212823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39612"/>
                <a:gridCol w="1339612"/>
                <a:gridCol w="1339612"/>
                <a:gridCol w="1339612"/>
                <a:gridCol w="1339612"/>
                <a:gridCol w="1438843"/>
              </a:tblGrid>
              <a:tr h="504057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Quantidade</a:t>
                      </a:r>
                      <a:r>
                        <a:rPr lang="pt-BR" sz="1600" baseline="0" dirty="0" smtClean="0"/>
                        <a:t> de pessoas (em 1.000)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 Percentual (%)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78903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Fim do Mês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Média do 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Média de</a:t>
                      </a:r>
                      <a:r>
                        <a:rPr lang="pt-BR" sz="1600" b="1" baseline="0" dirty="0" smtClean="0"/>
                        <a:t> 12 meses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Mês do ano Anterior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 Meses anteriores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3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291,7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291,2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290,8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0,7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-0,6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-4,1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79">
                <a:tc gridSpan="6"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Abimaq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892" y="6165304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912768" cy="489654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Produção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Indústria Automobilística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28943"/>
              </p:ext>
            </p:extLst>
          </p:nvPr>
        </p:nvGraphicFramePr>
        <p:xfrm>
          <a:off x="395536" y="2924944"/>
          <a:ext cx="8352927" cy="246582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92154"/>
                <a:gridCol w="1469206"/>
                <a:gridCol w="1381346"/>
                <a:gridCol w="1381346"/>
                <a:gridCol w="1336721"/>
                <a:gridCol w="1392154"/>
              </a:tblGrid>
              <a:tr h="70120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Automóveis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Com. Leves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Caminhões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Ônibus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4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2017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2.269.468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326.647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82.887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20.670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2.699.672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4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2016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1.778.464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298.705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60.482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18.705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2.156.356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4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Variação %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27,6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9,4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37,0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10,5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25,2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29">
                <a:tc gridSpan="6"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Anfavea</a:t>
                      </a:r>
                      <a:endParaRPr lang="pt-BR" sz="11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021288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052736"/>
            <a:ext cx="7488832" cy="4896544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Exportação</a:t>
            </a:r>
          </a:p>
          <a:p>
            <a:endParaRPr lang="pt-BR" sz="2000" b="1" dirty="0" smtClean="0"/>
          </a:p>
          <a:p>
            <a:endParaRPr lang="pt-BR" sz="2000" b="1" dirty="0" smtClean="0"/>
          </a:p>
          <a:p>
            <a:endParaRPr lang="pt-BR" sz="1600" b="1" dirty="0" smtClean="0"/>
          </a:p>
          <a:p>
            <a:pPr fontAlgn="t"/>
            <a:endParaRPr lang="pt-BR" sz="2000" dirty="0"/>
          </a:p>
          <a:p>
            <a:endParaRPr lang="pt-BR" sz="2000" b="1" dirty="0" smtClean="0"/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92088"/>
          </a:xfrm>
        </p:spPr>
        <p:txBody>
          <a:bodyPr/>
          <a:lstStyle/>
          <a:p>
            <a:r>
              <a:rPr lang="pt-BR" b="1" dirty="0" smtClean="0"/>
              <a:t>Indústria Automobilística</a:t>
            </a:r>
            <a:endParaRPr lang="pt-BR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75656" y="1556792"/>
            <a:ext cx="64008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63699"/>
              </p:ext>
            </p:extLst>
          </p:nvPr>
        </p:nvGraphicFramePr>
        <p:xfrm>
          <a:off x="467545" y="2924944"/>
          <a:ext cx="8280919" cy="23042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53450"/>
                <a:gridCol w="1471305"/>
                <a:gridCol w="1364041"/>
                <a:gridCol w="1364041"/>
                <a:gridCol w="1364041"/>
                <a:gridCol w="1364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Ano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Automóveis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Com. Leves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Caminhões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Ônibus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Total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2017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619.121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105.487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28.288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9.137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762.033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2016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411.692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77.132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21.548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9.765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520.137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Variação</a:t>
                      </a:r>
                      <a:r>
                        <a:rPr lang="pt-BR" sz="1400" b="1" baseline="0" dirty="0" smtClean="0"/>
                        <a:t> %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50,4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36,8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31,3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-6,4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46,5</a:t>
                      </a:r>
                      <a:endParaRPr lang="pt-B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6">
                <a:tc gridSpan="6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Anfavea</a:t>
                      </a:r>
                      <a:endParaRPr lang="pt-BR" sz="1100" dirty="0" smtClean="0"/>
                    </a:p>
                    <a:p>
                      <a:endParaRPr lang="pt-BR" sz="1100" dirty="0" smtClean="0"/>
                    </a:p>
                    <a:p>
                      <a:r>
                        <a:rPr lang="pt-BR" sz="1200" dirty="0" smtClean="0"/>
                        <a:t>Obs.: </a:t>
                      </a:r>
                      <a:r>
                        <a:rPr lang="pt-BR" sz="1200" kern="1200" baseline="0" dirty="0" smtClean="0"/>
                        <a:t>Em 2017, as exportações totais de autoveículos bateram recorde histórico (762 mil unidades). O saldo (diferença entre os exportados e importados) foi de cerca de 518 mil unidades. </a:t>
                      </a:r>
                      <a:endParaRPr lang="pt-BR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165304"/>
            <a:ext cx="1019588" cy="504056"/>
          </a:xfrm>
          <a:prstGeom prst="rect">
            <a:avLst/>
          </a:prstGeom>
          <a:noFill/>
        </p:spPr>
      </p:pic>
      <p:pic>
        <p:nvPicPr>
          <p:cNvPr id="7" name="Imagem 6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65304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76864" cy="4896544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Emprego</a:t>
            </a:r>
            <a:endParaRPr lang="pt-BR" sz="2000" b="1" dirty="0"/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792088"/>
          </a:xfrm>
        </p:spPr>
        <p:txBody>
          <a:bodyPr/>
          <a:lstStyle/>
          <a:p>
            <a:r>
              <a:rPr lang="pt-BR" b="1" dirty="0" smtClean="0"/>
              <a:t>Indústria Automobilística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2635"/>
              </p:ext>
            </p:extLst>
          </p:nvPr>
        </p:nvGraphicFramePr>
        <p:xfrm>
          <a:off x="467544" y="3212976"/>
          <a:ext cx="8280920" cy="17424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88012"/>
                <a:gridCol w="49929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Mês/Ano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 de Trabalhadores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Dez./2016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104.771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Dez./2017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107.065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</a:t>
                      </a:r>
                      <a:r>
                        <a:rPr lang="pt-BR" sz="1600" dirty="0" smtClean="0"/>
                        <a:t>ção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smtClean="0"/>
                        <a:t>(%)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24">
                <a:tc gridSpan="2"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Anfavea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093296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424936" cy="4032448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</a:t>
            </a:r>
            <a:r>
              <a:rPr lang="pt-BR" sz="2000" b="1" dirty="0" smtClean="0"/>
              <a:t>Faturamento</a:t>
            </a:r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Autopeças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34276"/>
              </p:ext>
            </p:extLst>
          </p:nvPr>
        </p:nvGraphicFramePr>
        <p:xfrm>
          <a:off x="323528" y="2996952"/>
          <a:ext cx="8424936" cy="257902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212468"/>
                <a:gridCol w="42124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Valores em US$  bi (médio de 2016: R$ 3,48) 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0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2016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18,07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0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2017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22,09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0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Variação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22,24%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0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2018 (projeção)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23,73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36">
                <a:tc gridSpan="2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Sindipeças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093296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704856" cy="4442048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r>
              <a:rPr lang="pt-BR" sz="2000" b="1" dirty="0" smtClean="0"/>
              <a:t>Emprego</a:t>
            </a:r>
          </a:p>
          <a:p>
            <a:endParaRPr lang="pt-BR" sz="2000" b="1" dirty="0" smtClean="0"/>
          </a:p>
          <a:p>
            <a:endParaRPr lang="pt-BR" sz="2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008112"/>
          </a:xfrm>
        </p:spPr>
        <p:txBody>
          <a:bodyPr/>
          <a:lstStyle/>
          <a:p>
            <a:r>
              <a:rPr lang="pt-BR" b="1" dirty="0" smtClean="0"/>
              <a:t>Autopeças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38663"/>
              </p:ext>
            </p:extLst>
          </p:nvPr>
        </p:nvGraphicFramePr>
        <p:xfrm>
          <a:off x="539552" y="3212976"/>
          <a:ext cx="8064896" cy="1950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65442"/>
                <a:gridCol w="2629745"/>
                <a:gridCol w="35697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Ano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 de Empregados (em mil)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 Percentual </a:t>
                      </a:r>
                    </a:p>
                    <a:p>
                      <a:pPr algn="ctr"/>
                      <a:r>
                        <a:rPr lang="pt-BR" sz="1600" dirty="0" smtClean="0"/>
                        <a:t>(%)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2016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-5,8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2017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164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1,23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2018*</a:t>
                      </a:r>
                      <a:endParaRPr lang="pt-BR" sz="1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172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4,8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28">
                <a:tc gridSpan="3">
                  <a:txBody>
                    <a:bodyPr/>
                    <a:lstStyle/>
                    <a:p>
                      <a:r>
                        <a:rPr lang="pt-BR" sz="1100" dirty="0" smtClean="0"/>
                        <a:t>Fonte: </a:t>
                      </a:r>
                      <a:r>
                        <a:rPr lang="pt-BR" sz="1100" dirty="0" err="1" smtClean="0"/>
                        <a:t>Sindipeças</a:t>
                      </a:r>
                      <a:endParaRPr lang="pt-BR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airton.dieese\AppData\Local\Microsoft\Windows\Temporary Internet Files\Content.Outlook\2I5SW4D1\LOGOSIND C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949280"/>
            <a:ext cx="1019588" cy="504056"/>
          </a:xfrm>
          <a:prstGeom prst="rect">
            <a:avLst/>
          </a:prstGeom>
          <a:noFill/>
        </p:spPr>
      </p:pic>
      <p:pic>
        <p:nvPicPr>
          <p:cNvPr id="6" name="Imagem 5" descr="logoparaword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93296"/>
            <a:ext cx="1080120" cy="430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333</TotalTime>
  <Words>621</Words>
  <Application>Microsoft Macintosh PowerPoint</Application>
  <PresentationFormat>On-screen Show (4:3)</PresentationFormat>
  <Paragraphs>302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Setor Metalúrgico </vt:lpstr>
      <vt:lpstr>Indústria de Máquinas</vt:lpstr>
      <vt:lpstr>Indústria de Máquinas</vt:lpstr>
      <vt:lpstr>Indústria de Máquinas</vt:lpstr>
      <vt:lpstr>Indústria Automobilística  </vt:lpstr>
      <vt:lpstr>Indústria Automobilística</vt:lpstr>
      <vt:lpstr>Indústria Automobilística</vt:lpstr>
      <vt:lpstr>Autopeças</vt:lpstr>
      <vt:lpstr>Autopeças</vt:lpstr>
      <vt:lpstr>Autopeças</vt:lpstr>
      <vt:lpstr>Indústria Eletroeletrônica</vt:lpstr>
      <vt:lpstr>Indústria Eletroeletrônica</vt:lpstr>
      <vt:lpstr>Indústria Eletroeletrônica</vt:lpstr>
      <vt:lpstr>Indústria Eletroeletrônica</vt:lpstr>
      <vt:lpstr>Fluxo de Emprego 2017 – Ramos do Setor Metalúrgico e Indústria de Transformação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Setor Metalúgico</dc:title>
  <dc:creator>Airton</dc:creator>
  <cp:lastModifiedBy>Rose|iMaginaryFriends</cp:lastModifiedBy>
  <cp:revision>53</cp:revision>
  <dcterms:created xsi:type="dcterms:W3CDTF">2018-04-09T16:13:16Z</dcterms:created>
  <dcterms:modified xsi:type="dcterms:W3CDTF">2018-04-10T01:22:49Z</dcterms:modified>
</cp:coreProperties>
</file>