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6" r:id="rId4"/>
    <p:sldId id="259" r:id="rId5"/>
    <p:sldId id="274" r:id="rId6"/>
    <p:sldId id="272" r:id="rId7"/>
    <p:sldId id="261" r:id="rId8"/>
    <p:sldId id="270" r:id="rId9"/>
    <p:sldId id="271" r:id="rId10"/>
    <p:sldId id="273" r:id="rId11"/>
    <p:sldId id="263" r:id="rId12"/>
    <p:sldId id="262" r:id="rId13"/>
    <p:sldId id="264" r:id="rId14"/>
    <p:sldId id="266" r:id="rId15"/>
    <p:sldId id="267" r:id="rId16"/>
    <p:sldId id="268" r:id="rId17"/>
    <p:sldId id="269" r:id="rId1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6">
          <p15:clr>
            <a:srgbClr val="A4A3A4"/>
          </p15:clr>
        </p15:guide>
        <p15:guide id="4" pos="28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5011C"/>
    <a:srgbClr val="A8DC16"/>
    <a:srgbClr val="B4E9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54" autoAdjust="0"/>
    <p:restoredTop sz="85055" autoAdjust="0"/>
  </p:normalViewPr>
  <p:slideViewPr>
    <p:cSldViewPr snapToGrid="0" showGuides="1">
      <p:cViewPr varScale="1">
        <p:scale>
          <a:sx n="47" d="100"/>
          <a:sy n="47" d="100"/>
        </p:scale>
        <p:origin x="-1200" y="-96"/>
      </p:cViewPr>
      <p:guideLst>
        <p:guide orient="horz" pos="1620"/>
        <p:guide orient="horz" pos="336"/>
        <p:guide pos="2880"/>
        <p:guide pos="2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-3808" y="-12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31DE-342A-D640-9C4C-2EC2741B4DC7}" type="datetimeFigureOut">
              <a:rPr lang="fr-FR" smtClean="0">
                <a:latin typeface="Arial"/>
              </a:rPr>
              <a:pPr/>
              <a:t>09/03/2018</a:t>
            </a:fld>
            <a:endParaRPr lang="fr-FR" dirty="0">
              <a:latin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22F02-7B86-194D-882E-B31E90F8A9E5}" type="slidenum">
              <a:rPr lang="fr-FR" smtClean="0">
                <a:latin typeface="Arial"/>
              </a:rPr>
              <a:pPr/>
              <a:t>‹nº›</a:t>
            </a:fld>
            <a:endParaRPr lang="fr-FR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44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0B9D2-17B5-674E-9FAF-0358B9D7D8B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50567-E4A3-7E44-BCB2-CD6CCA417E0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[LEGENDA:</a:t>
            </a:r>
          </a:p>
          <a:p>
            <a:r>
              <a:rPr lang="es-ES" dirty="0" smtClean="0"/>
              <a:t>SINDICATOS </a:t>
            </a:r>
            <a:r>
              <a:rPr lang="es-ES" dirty="0"/>
              <a:t>DIZEM NÃO À </a:t>
            </a:r>
            <a:r>
              <a:rPr lang="es-ES" dirty="0" smtClean="0"/>
              <a:t>VIOLÊNCIA]</a:t>
            </a:r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0567-E4A3-7E44-BCB2-CD6CCA417E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16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[LEGENDA:</a:t>
            </a:r>
          </a:p>
          <a:p>
            <a:r>
              <a:rPr lang="es-ES" dirty="0" smtClean="0"/>
              <a:t>1 </a:t>
            </a:r>
            <a:r>
              <a:rPr lang="es-ES" dirty="0"/>
              <a:t>EM CADA 3 </a:t>
            </a:r>
          </a:p>
          <a:p>
            <a:r>
              <a:rPr lang="es-ES" dirty="0"/>
              <a:t>MULHERES E MENINAS</a:t>
            </a:r>
          </a:p>
          <a:p>
            <a:r>
              <a:rPr lang="es-ES" dirty="0"/>
              <a:t>SOFREM VIOLÊNCIA </a:t>
            </a:r>
          </a:p>
          <a:p>
            <a:r>
              <a:rPr lang="es-ES" dirty="0"/>
              <a:t>AO LONGO DE SUAS </a:t>
            </a:r>
            <a:r>
              <a:rPr lang="es-ES" dirty="0" smtClean="0"/>
              <a:t>VIDAS.]</a:t>
            </a:r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0567-E4A3-7E44-BCB2-CD6CCA417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0395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0567-E4A3-7E44-BCB2-CD6CCA417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02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[LEGENDA:</a:t>
            </a:r>
            <a:r>
              <a:rPr lang="es-ES" baseline="0" dirty="0" smtClean="0"/>
              <a:t> </a:t>
            </a:r>
            <a:r>
              <a:rPr lang="es-ES" dirty="0" smtClean="0"/>
              <a:t>SINDICATOS </a:t>
            </a:r>
            <a:r>
              <a:rPr lang="es-ES" dirty="0"/>
              <a:t>DIZEM NÃO À </a:t>
            </a:r>
            <a:r>
              <a:rPr lang="es-ES" dirty="0" smtClean="0"/>
              <a:t>VIOLÊNCIA]</a:t>
            </a:r>
            <a:endParaRPr lang="es-ES" dirty="0"/>
          </a:p>
          <a:p>
            <a:endParaRPr lang="en-US" dirty="0"/>
          </a:p>
          <a:p>
            <a:r>
              <a:rPr lang="en-US" dirty="0"/>
              <a:t>1. </a:t>
            </a:r>
            <a:r>
              <a:rPr lang="pt-BR" dirty="0"/>
              <a:t>A violência contra a mulher é real, está acontecendo todos os dias em nossos setores</a:t>
            </a:r>
          </a:p>
          <a:p>
            <a:r>
              <a:rPr lang="pt-BR" dirty="0"/>
              <a:t>2. Todas as formas de violência contra as mulheres são inaceitáveis</a:t>
            </a:r>
          </a:p>
          <a:p>
            <a:r>
              <a:rPr lang="pt-BR" dirty="0"/>
              <a:t>3. Sindicato, diga não à violência, assuma o compromisso.</a:t>
            </a: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0567-E4A3-7E44-BCB2-CD6CCA417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82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[Legenda da Figura:</a:t>
            </a: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Quando ela pensa que não estamos trabalhando rápido o suficiente,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belisca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agride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vez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bateu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a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roupa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estava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fazendo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Filme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sobre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violência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contra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mulher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endParaRPr lang="pt-B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violência contra as mulheres no trabalho é real; isso acontece todos os dias, em todos os cantos do mundo. Ele toma forma em muitas maneiras – desde abuso verbal e físico de agressão sexual e até mesmo assassinato.</a:t>
            </a:r>
          </a:p>
          <a:p>
            <a:r>
              <a:rPr lang="pt-B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Tudo nos afeta, as mulheres não são vítimas.</a:t>
            </a:r>
          </a:p>
          <a:p>
            <a:endParaRPr lang="pt-BR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0567-E4A3-7E44-BCB2-CD6CCA417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812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</a:t>
            </a:r>
            <a:r>
              <a:rPr lang="pt-BR" dirty="0"/>
              <a:t>. A violência contra a mulher é real, está acontecendo todos os dias em nossos setores</a:t>
            </a:r>
          </a:p>
          <a:p>
            <a:r>
              <a:rPr lang="pt-BR" dirty="0"/>
              <a:t>2. Todas as formas de violência contra as mulheres são inaceitáveis</a:t>
            </a:r>
          </a:p>
          <a:p>
            <a:r>
              <a:rPr lang="pt-BR" dirty="0"/>
              <a:t>3. Sindicato, diga não à violência, assuma o compromisso.</a:t>
            </a: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0567-E4A3-7E44-BCB2-CD6CCA417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3073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[LEGENDA: KIT </a:t>
            </a:r>
            <a:r>
              <a:rPr lang="es-ES" dirty="0"/>
              <a:t>PARA A </a:t>
            </a:r>
            <a:r>
              <a:rPr lang="es-ES" dirty="0" smtClean="0"/>
              <a:t>CAMPANHA</a:t>
            </a:r>
            <a:endParaRPr lang="es-ES" dirty="0"/>
          </a:p>
          <a:p>
            <a:endParaRPr lang="es-ES" dirty="0"/>
          </a:p>
          <a:p>
            <a:r>
              <a:rPr lang="es-ES" dirty="0"/>
              <a:t>APOIE UMA CONVENÇÃO DA OIT</a:t>
            </a:r>
          </a:p>
          <a:p>
            <a:endParaRPr lang="es-ES" dirty="0"/>
          </a:p>
          <a:p>
            <a:r>
              <a:rPr lang="es-ES" dirty="0"/>
              <a:t>PARE</a:t>
            </a:r>
          </a:p>
          <a:p>
            <a:r>
              <a:rPr lang="es-ES" dirty="0"/>
              <a:t>COM A </a:t>
            </a:r>
          </a:p>
          <a:p>
            <a:r>
              <a:rPr lang="pt-BR" cap="all" baseline="0" dirty="0"/>
              <a:t>violência baseada </a:t>
            </a:r>
          </a:p>
          <a:p>
            <a:r>
              <a:rPr lang="pt-BR" cap="all" baseline="0" dirty="0"/>
              <a:t>no gênero </a:t>
            </a:r>
            <a:r>
              <a:rPr lang="pt-BR" dirty="0"/>
              <a:t>NO TRABALHO</a:t>
            </a:r>
            <a:r>
              <a:rPr lang="pt-BR" dirty="0" smtClean="0"/>
              <a:t>!]</a:t>
            </a:r>
            <a:endParaRPr lang="pt-BR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0567-E4A3-7E44-BCB2-CD6CCA417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086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0567-E4A3-7E44-BCB2-CD6CCA417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61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552" y="620688"/>
            <a:ext cx="8208912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5400" b="1">
                <a:solidFill>
                  <a:srgbClr val="E5011C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539552" y="1772816"/>
            <a:ext cx="8208912" cy="1296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4196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new_1b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44824"/>
            <a:ext cx="7632848" cy="4248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 marL="288000" indent="-171450">
              <a:spcBef>
                <a:spcPts val="264"/>
              </a:spcBef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576000" indent="-171450">
              <a:spcBef>
                <a:spcPts val="200"/>
              </a:spcBef>
              <a:buFont typeface="Wingdings" charset="2"/>
              <a:buChar char="§"/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defRPr>
            </a:lvl4pPr>
            <a:lvl5pPr marL="182880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fr-FR" dirty="0" err="1"/>
              <a:t>Paragraph</a:t>
            </a:r>
            <a:endParaRPr lang="fr-FR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67544" y="371178"/>
            <a:ext cx="8208912" cy="75356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1">
                <a:solidFill>
                  <a:srgbClr val="E5011C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24744"/>
            <a:ext cx="8208912" cy="72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2600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  <a:endParaRPr lang="ru-RU" dirty="0"/>
          </a:p>
        </p:txBody>
      </p:sp>
      <p:sp>
        <p:nvSpPr>
          <p:cNvPr id="15" name="Текст 4"/>
          <p:cNvSpPr txBox="1">
            <a:spLocks/>
          </p:cNvSpPr>
          <p:nvPr userDrawn="1"/>
        </p:nvSpPr>
        <p:spPr>
          <a:xfrm>
            <a:off x="8532440" y="6597352"/>
            <a:ext cx="288032" cy="1620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Helvetica"/>
                <a:ea typeface="Helvetic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C1DA0A-0D44-B84C-8AE3-4421A170D966}" type="slidenum">
              <a:rPr lang="en-US" sz="800" b="1" smtClean="0">
                <a:solidFill>
                  <a:srgbClr val="FFFFFF"/>
                </a:solidFill>
                <a:latin typeface="Arial"/>
                <a:ea typeface="Arial"/>
                <a:cs typeface="Arial"/>
              </a:rPr>
              <a:pPr algn="r"/>
              <a:t>‹nº›</a:t>
            </a:fld>
            <a:endParaRPr lang="ru-RU" sz="800" b="1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Текст 4"/>
          <p:cNvSpPr txBox="1">
            <a:spLocks/>
          </p:cNvSpPr>
          <p:nvPr userDrawn="1"/>
        </p:nvSpPr>
        <p:spPr>
          <a:xfrm>
            <a:off x="251520" y="6597352"/>
            <a:ext cx="6192688" cy="1620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Helvetica"/>
                <a:ea typeface="Helvetic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>
                <a:solidFill>
                  <a:srgbClr val="E5011C"/>
                </a:solidFill>
                <a:latin typeface="Arial"/>
                <a:ea typeface="Arial"/>
                <a:cs typeface="Arial"/>
              </a:rPr>
              <a:t>Title</a:t>
            </a:r>
            <a:endParaRPr lang="ru-RU" sz="1000" b="1" dirty="0">
              <a:solidFill>
                <a:srgbClr val="E5011C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44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new_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314425"/>
            <a:ext cx="9144000" cy="15494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7584" y="5483747"/>
            <a:ext cx="6264696" cy="6095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1">
                <a:solidFill>
                  <a:srgbClr val="E5011C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 </a:t>
            </a:r>
            <a:endParaRPr lang="ru-RU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827584" y="6123393"/>
            <a:ext cx="6264696" cy="72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2600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  <a:endParaRPr lang="ru-RU" dirty="0"/>
          </a:p>
        </p:txBody>
      </p:sp>
      <p:pic>
        <p:nvPicPr>
          <p:cNvPr id="13" name="Picture 12" descr="ppt new_1a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54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686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new_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14425"/>
            <a:ext cx="9144000" cy="15494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7584" y="5483747"/>
            <a:ext cx="6264696" cy="60954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1">
                <a:solidFill>
                  <a:srgbClr val="E5011C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 </a:t>
            </a:r>
            <a:endParaRPr lang="ru-RU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827584" y="6123393"/>
            <a:ext cx="6264696" cy="72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2600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  <a:endParaRPr lang="ru-RU" dirty="0"/>
          </a:p>
        </p:txBody>
      </p:sp>
      <p:pic>
        <p:nvPicPr>
          <p:cNvPr id="13" name="Picture 12" descr="ppt new_1a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33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2235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4"/>
          <p:cNvSpPr txBox="1">
            <a:spLocks/>
          </p:cNvSpPr>
          <p:nvPr userDrawn="1"/>
        </p:nvSpPr>
        <p:spPr>
          <a:xfrm>
            <a:off x="8532440" y="6597352"/>
            <a:ext cx="288032" cy="1620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Helvetica"/>
                <a:ea typeface="Helvetic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C1DA0A-0D44-B84C-8AE3-4421A170D966}" type="slidenum">
              <a:rPr lang="en-US" sz="8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rPr>
              <a:pPr algn="r"/>
              <a:t>‹nº›</a:t>
            </a:fld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" name="Picture 1" descr="ppt new_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1754" y="-1116"/>
            <a:ext cx="3657600" cy="6858000"/>
          </a:xfrm>
          <a:prstGeom prst="rect">
            <a:avLst/>
          </a:prstGeom>
        </p:spPr>
      </p:pic>
      <p:pic>
        <p:nvPicPr>
          <p:cNvPr id="3" name="Picture 2" descr="ppt new_2a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5461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18478" y="802973"/>
            <a:ext cx="3020722" cy="75356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5818478" y="1556538"/>
            <a:ext cx="3029189" cy="39298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2600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26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new_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1754" y="0"/>
            <a:ext cx="3657600" cy="6858000"/>
          </a:xfrm>
          <a:prstGeom prst="rect">
            <a:avLst/>
          </a:prstGeom>
        </p:spPr>
      </p:pic>
      <p:pic>
        <p:nvPicPr>
          <p:cNvPr id="4" name="Picture 3" descr="ppt new_3a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961508" y="0"/>
            <a:ext cx="5461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18478" y="533400"/>
            <a:ext cx="3020722" cy="75356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5818478" y="1286965"/>
            <a:ext cx="3029189" cy="4165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2600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521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ack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 new_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1754" y="0"/>
            <a:ext cx="3657600" cy="6858000"/>
          </a:xfrm>
          <a:prstGeom prst="rect">
            <a:avLst/>
          </a:prstGeom>
        </p:spPr>
      </p:pic>
      <p:pic>
        <p:nvPicPr>
          <p:cNvPr id="4" name="Picture 3" descr="ppt new_4a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61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18478" y="533400"/>
            <a:ext cx="3020722" cy="75356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5818478" y="1286965"/>
            <a:ext cx="3029189" cy="4165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2600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346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 new_4a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6100" cy="6858000"/>
          </a:xfrm>
          <a:prstGeom prst="rect">
            <a:avLst/>
          </a:prstGeom>
        </p:spPr>
      </p:pic>
      <p:pic>
        <p:nvPicPr>
          <p:cNvPr id="2" name="Picture 1" descr="ppt new_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0244" y="0"/>
            <a:ext cx="4622800" cy="6858000"/>
          </a:xfrm>
          <a:prstGeom prst="rect">
            <a:avLst/>
          </a:prstGeom>
        </p:spPr>
      </p:pic>
      <p:pic>
        <p:nvPicPr>
          <p:cNvPr id="4" name="Picture 3" descr="ppt new_5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080000" cy="6858000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5454410" y="999069"/>
            <a:ext cx="3435590" cy="452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2600" baseline="0">
                <a:solidFill>
                  <a:schemeClr val="bg2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0078" y="414862"/>
            <a:ext cx="3020722" cy="75356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092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new_1c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67544" y="371178"/>
            <a:ext cx="8208912" cy="75356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397000"/>
            <a:ext cx="8208912" cy="4326466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90000"/>
              </a:lnSpc>
              <a:buFont typeface="Arial"/>
              <a:buChar char="•"/>
              <a:defRPr sz="2600" b="1" baseline="0">
                <a:solidFill>
                  <a:srgbClr val="E5011C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465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new_1aa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44824"/>
            <a:ext cx="7632848" cy="4248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 marL="288000" indent="-171450">
              <a:spcBef>
                <a:spcPts val="264"/>
              </a:spcBef>
              <a:buClr>
                <a:schemeClr val="accent1"/>
              </a:buClr>
              <a:buFont typeface="Wingdings" charset="2"/>
              <a:buChar char="§"/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576000" indent="-171450">
              <a:spcBef>
                <a:spcPts val="200"/>
              </a:spcBef>
              <a:buFont typeface="Wingdings" charset="2"/>
              <a:buChar char="§"/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defRPr>
            </a:lvl4pPr>
            <a:lvl5pPr marL="182880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fr-FR" dirty="0" err="1"/>
              <a:t>Paragraph</a:t>
            </a:r>
            <a:endParaRPr lang="fr-FR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67544" y="371178"/>
            <a:ext cx="8208912" cy="75356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24744"/>
            <a:ext cx="8208912" cy="720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None/>
              <a:defRPr sz="2600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lvl1pPr>
            <a:lvl2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dirty="0"/>
              <a:t>Sub title</a:t>
            </a:r>
            <a:endParaRPr lang="ru-RU" dirty="0"/>
          </a:p>
        </p:txBody>
      </p:sp>
      <p:sp>
        <p:nvSpPr>
          <p:cNvPr id="12" name="Текст 4"/>
          <p:cNvSpPr txBox="1">
            <a:spLocks/>
          </p:cNvSpPr>
          <p:nvPr userDrawn="1"/>
        </p:nvSpPr>
        <p:spPr>
          <a:xfrm>
            <a:off x="8532440" y="6597352"/>
            <a:ext cx="288032" cy="1620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Helvetica"/>
                <a:ea typeface="Helvetic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C1DA0A-0D44-B84C-8AE3-4421A170D966}" type="slidenum">
              <a:rPr lang="en-US" sz="800" b="1" smtClean="0">
                <a:solidFill>
                  <a:srgbClr val="FFFFFF"/>
                </a:solidFill>
                <a:latin typeface="Arial"/>
                <a:ea typeface="Arial"/>
                <a:cs typeface="Arial"/>
              </a:rPr>
              <a:pPr algn="r"/>
              <a:t>‹nº›</a:t>
            </a:fld>
            <a:endParaRPr lang="ru-RU" sz="800" b="1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Текст 4"/>
          <p:cNvSpPr txBox="1">
            <a:spLocks/>
          </p:cNvSpPr>
          <p:nvPr userDrawn="1"/>
        </p:nvSpPr>
        <p:spPr>
          <a:xfrm>
            <a:off x="251520" y="6597352"/>
            <a:ext cx="6192688" cy="1620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Helvetica"/>
                <a:ea typeface="Helvetic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Title</a:t>
            </a:r>
            <a:endParaRPr lang="ru-RU" sz="1000" b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26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936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7299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3" r:id="rId3"/>
    <p:sldLayoutId id="2147483672" r:id="rId4"/>
    <p:sldLayoutId id="2147483662" r:id="rId5"/>
    <p:sldLayoutId id="2147483650" r:id="rId6"/>
    <p:sldLayoutId id="2147483651" r:id="rId7"/>
    <p:sldLayoutId id="2147483674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827314" y="379821"/>
            <a:ext cx="8003178" cy="597263"/>
          </a:xfrm>
        </p:spPr>
        <p:txBody>
          <a:bodyPr/>
          <a:lstStyle/>
          <a:p>
            <a:pPr marL="0" indent="0" algn="ctr">
              <a:buNone/>
            </a:pPr>
            <a:r>
              <a:rPr lang="pt-BR" sz="3600" dirty="0"/>
              <a:t>Campanha da IndustriALL </a:t>
            </a:r>
            <a:r>
              <a:rPr lang="pt-BR" sz="3600" dirty="0" smtClean="0"/>
              <a:t>de Repúdio a violência </a:t>
            </a:r>
            <a:r>
              <a:rPr lang="pt-BR" sz="3600" dirty="0"/>
              <a:t>contra as mulheres</a:t>
            </a:r>
            <a:endParaRPr lang="fr-CH" sz="3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5" t="13576" r="7273" b="18559"/>
          <a:stretch/>
        </p:blipFill>
        <p:spPr bwMode="auto">
          <a:xfrm>
            <a:off x="1516650" y="1900193"/>
            <a:ext cx="6392090" cy="3115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569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5895" y="1586744"/>
            <a:ext cx="3020722" cy="753565"/>
          </a:xfrm>
        </p:spPr>
        <p:txBody>
          <a:bodyPr/>
          <a:lstStyle/>
          <a:p>
            <a:r>
              <a:rPr lang="fr-CH" dirty="0"/>
              <a:t>Apoiar a campanha internacional para a convenção sobre a GBV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7938" t="14893" r="57601" b="21798"/>
          <a:stretch/>
        </p:blipFill>
        <p:spPr bwMode="auto">
          <a:xfrm>
            <a:off x="0" y="548639"/>
            <a:ext cx="5495544" cy="6309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43447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 que queremos?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363041" y="1754051"/>
            <a:ext cx="8208912" cy="43264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Uma Convenção abrangente da OIT </a:t>
            </a:r>
            <a:r>
              <a:rPr lang="pt-BR" sz="2400" dirty="0" smtClean="0"/>
              <a:t>complementada </a:t>
            </a:r>
            <a:r>
              <a:rPr lang="pt-BR" sz="2400" dirty="0"/>
              <a:t>por uma recomendação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Um foco forte na prevenção, tratamento e reparação da violência baseada no </a:t>
            </a:r>
            <a:r>
              <a:rPr lang="pt-BR" sz="2400" dirty="0" smtClean="0"/>
              <a:t>gênero </a:t>
            </a:r>
            <a:r>
              <a:rPr lang="pt-BR" sz="2400" dirty="0"/>
              <a:t>no mundo do trabalho</a:t>
            </a:r>
            <a:r>
              <a:rPr lang="en-US" sz="2400" dirty="0"/>
              <a:t>.</a:t>
            </a:r>
            <a:endParaRPr lang="fr-CH" sz="2400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174166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Como contribuir?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pt-BR" dirty="0"/>
              <a:t>Fazendo lobby junto ao </a:t>
            </a:r>
            <a:r>
              <a:rPr lang="pt-BR" dirty="0" smtClean="0"/>
              <a:t>governos  </a:t>
            </a:r>
            <a:r>
              <a:rPr lang="pt-BR" dirty="0"/>
              <a:t>e associações </a:t>
            </a:r>
            <a:r>
              <a:rPr lang="pt-BR" dirty="0" smtClean="0"/>
              <a:t>dos empresários. </a:t>
            </a:r>
            <a:endParaRPr lang="pt-BR" dirty="0"/>
          </a:p>
          <a:p>
            <a:endParaRPr lang="pt-BR" dirty="0"/>
          </a:p>
          <a:p>
            <a:r>
              <a:rPr lang="pt-BR" dirty="0"/>
              <a:t>Coletando dados e informações sobre violência contra mulheres </a:t>
            </a:r>
            <a:r>
              <a:rPr lang="pt-BR" dirty="0" smtClean="0"/>
              <a:t>nos  setores </a:t>
            </a:r>
            <a:r>
              <a:rPr lang="pt-BR" dirty="0"/>
              <a:t>da IndustriALL</a:t>
            </a:r>
          </a:p>
          <a:p>
            <a:endParaRPr lang="pt-BR" dirty="0"/>
          </a:p>
          <a:p>
            <a:r>
              <a:rPr lang="pt-BR" dirty="0" smtClean="0"/>
              <a:t>Fazer alianças </a:t>
            </a:r>
            <a:r>
              <a:rPr lang="pt-BR" dirty="0"/>
              <a:t>com </a:t>
            </a:r>
            <a:r>
              <a:rPr lang="pt-BR" dirty="0" smtClean="0"/>
              <a:t>os movimentos </a:t>
            </a:r>
            <a:r>
              <a:rPr lang="pt-BR" dirty="0"/>
              <a:t>da sociedade </a:t>
            </a:r>
            <a:r>
              <a:rPr lang="pt-BR" dirty="0" smtClean="0"/>
              <a:t>civil organizada.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3687201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463" y="1294288"/>
            <a:ext cx="8208912" cy="753565"/>
          </a:xfrm>
        </p:spPr>
        <p:txBody>
          <a:bodyPr/>
          <a:lstStyle/>
          <a:p>
            <a:r>
              <a:rPr lang="pt-BR" sz="1600" dirty="0"/>
              <a:t>A violência afeta seriamente a vida das mulheres trabalhadoras em todo o mundo, com o assédio sexual na sua forma mais relatada. A violência contra as mulheres é uma violação dos </a:t>
            </a:r>
            <a:r>
              <a:rPr lang="pt-BR" sz="1600" dirty="0" smtClean="0"/>
              <a:t>seus direitos humanos. </a:t>
            </a:r>
            <a:r>
              <a:rPr lang="pt-BR" sz="1600" dirty="0"/>
              <a:t>É um obstáculo para a igualdade de gênero. A violência contra as mulheres no trabalho é uma questão sindical fundamental que afeta os direitos dos trabalhadores, a segurança, a saúde e a dignidade</a:t>
            </a:r>
            <a:r>
              <a:rPr lang="en-GB" sz="1600" dirty="0"/>
              <a:t>. </a:t>
            </a:r>
            <a:br>
              <a:rPr lang="en-GB" sz="1600" dirty="0"/>
            </a:br>
            <a:r>
              <a:rPr lang="fr-CH" sz="1600" dirty="0"/>
              <a:t/>
            </a:r>
            <a:br>
              <a:rPr lang="fr-CH" sz="1600" dirty="0"/>
            </a:br>
            <a:r>
              <a:rPr lang="fr-CH" sz="1600" dirty="0"/>
              <a:t>	</a:t>
            </a:r>
            <a:r>
              <a:rPr lang="pt-BR" sz="1600" dirty="0">
                <a:solidFill>
                  <a:srgbClr val="E5011C"/>
                </a:solidFill>
              </a:rPr>
              <a:t>Todas as formas de violência contra as mulheres são inaceitáveis</a:t>
            </a:r>
            <a:r>
              <a:rPr lang="en-GB" sz="1600" dirty="0">
                <a:solidFill>
                  <a:srgbClr val="E5011C"/>
                </a:solidFill>
              </a:rPr>
              <a:t>!</a:t>
            </a:r>
            <a:r>
              <a:rPr lang="fr-CH" sz="1600" dirty="0">
                <a:solidFill>
                  <a:srgbClr val="E5011C"/>
                </a:solidFill>
              </a:rPr>
              <a:t/>
            </a:r>
            <a:br>
              <a:rPr lang="fr-CH" sz="1600" dirty="0">
                <a:solidFill>
                  <a:srgbClr val="E5011C"/>
                </a:solidFill>
              </a:rPr>
            </a:br>
            <a:r>
              <a:rPr lang="en-GB" sz="1600" dirty="0">
                <a:solidFill>
                  <a:srgbClr val="E5011C"/>
                </a:solidFill>
              </a:rPr>
              <a:t> </a:t>
            </a:r>
            <a:r>
              <a:rPr lang="fr-CH" sz="1600" dirty="0">
                <a:solidFill>
                  <a:srgbClr val="E5011C"/>
                </a:solidFill>
              </a:rPr>
              <a:t/>
            </a:r>
            <a:br>
              <a:rPr lang="fr-CH" sz="1600" dirty="0">
                <a:solidFill>
                  <a:srgbClr val="E5011C"/>
                </a:solidFill>
              </a:rPr>
            </a:br>
            <a:r>
              <a:rPr lang="en-GB" sz="1600" dirty="0" err="1">
                <a:solidFill>
                  <a:srgbClr val="E5011C"/>
                </a:solidFill>
              </a:rPr>
              <a:t>Nosso</a:t>
            </a:r>
            <a:r>
              <a:rPr lang="en-GB" sz="1600" dirty="0">
                <a:solidFill>
                  <a:srgbClr val="E5011C"/>
                </a:solidFill>
              </a:rPr>
              <a:t> </a:t>
            </a:r>
            <a:r>
              <a:rPr lang="en-GB" sz="1600" dirty="0" err="1">
                <a:solidFill>
                  <a:srgbClr val="E5011C"/>
                </a:solidFill>
              </a:rPr>
              <a:t>compromisso</a:t>
            </a:r>
            <a:r>
              <a:rPr lang="en-GB" sz="1600" dirty="0">
                <a:solidFill>
                  <a:srgbClr val="E5011C"/>
                </a:solidFill>
              </a:rPr>
              <a:t> </a:t>
            </a:r>
            <a:r>
              <a:rPr lang="en-GB" sz="1600" dirty="0" err="1">
                <a:solidFill>
                  <a:srgbClr val="E5011C"/>
                </a:solidFill>
              </a:rPr>
              <a:t>sindical</a:t>
            </a:r>
            <a:r>
              <a:rPr lang="en-GB" sz="1600" dirty="0">
                <a:solidFill>
                  <a:srgbClr val="E5011C"/>
                </a:solidFill>
              </a:rPr>
              <a:t>:</a:t>
            </a:r>
            <a:r>
              <a:rPr lang="fr-CH" sz="1600" dirty="0">
                <a:solidFill>
                  <a:srgbClr val="E5011C"/>
                </a:solidFill>
              </a:rPr>
              <a:t/>
            </a:r>
            <a:br>
              <a:rPr lang="fr-CH" sz="1600" dirty="0">
                <a:solidFill>
                  <a:srgbClr val="E5011C"/>
                </a:solidFill>
              </a:rPr>
            </a:br>
            <a:r>
              <a:rPr lang="pt-BR" sz="1600" dirty="0"/>
              <a:t>Tomar uma posição pública contra todas as formas de violência e assédio contra as mulheres e condenar todas as atitudes e ações que perpetuam o sexismo e a violência </a:t>
            </a:r>
            <a:r>
              <a:rPr lang="fr-CH" sz="1600" dirty="0"/>
              <a:t/>
            </a:r>
            <a:br>
              <a:rPr lang="fr-CH" sz="1600" dirty="0"/>
            </a:br>
            <a:r>
              <a:rPr lang="en-GB" sz="1600" dirty="0"/>
              <a:t> </a:t>
            </a:r>
            <a:r>
              <a:rPr lang="fr-CH" sz="1600" dirty="0"/>
              <a:t/>
            </a:r>
            <a:br>
              <a:rPr lang="fr-CH" sz="1600" dirty="0"/>
            </a:br>
            <a:r>
              <a:rPr lang="pt-BR" sz="1600" dirty="0"/>
              <a:t>Levar a questão como prioridade em nosso sindicato e </a:t>
            </a:r>
            <a:r>
              <a:rPr lang="pt-BR" sz="1600" dirty="0" smtClean="0"/>
              <a:t>destinar </a:t>
            </a:r>
            <a:r>
              <a:rPr lang="pt-BR" sz="1600" dirty="0"/>
              <a:t>recursos necessários para atividades destinadas a prevenir e combater esta violação dos direitos das mulheres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pt-BR" sz="1600" dirty="0"/>
              <a:t>Promover uma cultura de respeito pelas mulheres dentro do nosso sindicato, aumentando a consciência de nossos membros, funcionários e </a:t>
            </a:r>
            <a:r>
              <a:rPr lang="pt-BR" sz="1600" dirty="0" smtClean="0"/>
              <a:t>diretores, além de fornecer </a:t>
            </a:r>
            <a:r>
              <a:rPr lang="pt-BR" sz="1600" dirty="0"/>
              <a:t>educação sobre a importância de erradicar a violência e o assédio no local de trabalho e no nosso sindicato</a:t>
            </a:r>
            <a:r>
              <a:rPr lang="fr-CH" sz="1600" dirty="0"/>
              <a:t/>
            </a:r>
            <a:br>
              <a:rPr lang="fr-CH" sz="1600" dirty="0"/>
            </a:br>
            <a:r>
              <a:rPr lang="en-GB" sz="1600" dirty="0"/>
              <a:t> </a:t>
            </a:r>
            <a:r>
              <a:rPr lang="fr-CH" sz="1600" dirty="0"/>
              <a:t/>
            </a:r>
            <a:br>
              <a:rPr lang="fr-CH" sz="1600" dirty="0"/>
            </a:br>
            <a:r>
              <a:rPr lang="en-GB" sz="1600" dirty="0"/>
              <a:t> </a:t>
            </a:r>
            <a:r>
              <a:rPr lang="fr-CH" sz="1600" dirty="0"/>
              <a:t/>
            </a:r>
            <a:br>
              <a:rPr lang="fr-CH" sz="1600" dirty="0"/>
            </a:br>
            <a:endParaRPr lang="fr-CH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32710" y="273594"/>
            <a:ext cx="8208912" cy="53630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err="1"/>
              <a:t>Compromisso</a:t>
            </a:r>
            <a:r>
              <a:rPr lang="en-US" sz="2000" dirty="0"/>
              <a:t> da </a:t>
            </a:r>
            <a:r>
              <a:rPr lang="en-US" sz="2000" dirty="0" err="1"/>
              <a:t>IndustriALL</a:t>
            </a:r>
            <a:r>
              <a:rPr lang="en-US" sz="2000" dirty="0"/>
              <a:t> </a:t>
            </a:r>
          </a:p>
          <a:p>
            <a:pPr marL="0" indent="0" algn="ctr">
              <a:buNone/>
            </a:pPr>
            <a:r>
              <a:rPr lang="pt-BR" sz="2000" dirty="0"/>
              <a:t>Violência e assédio contra as mulheres: NÃO NO NOSSO SINDICATO, NÃO EM NOSSO </a:t>
            </a:r>
            <a:r>
              <a:rPr lang="pt-BR" sz="2000" dirty="0" smtClean="0"/>
              <a:t>LOCAL </a:t>
            </a:r>
            <a:r>
              <a:rPr lang="pt-BR" sz="2000" dirty="0"/>
              <a:t>DE TRABALHO</a:t>
            </a: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3182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36" y="771773"/>
            <a:ext cx="8208912" cy="753565"/>
          </a:xfrm>
        </p:spPr>
        <p:txBody>
          <a:bodyPr/>
          <a:lstStyle/>
          <a:p>
            <a:r>
              <a:rPr lang="pt-BR" sz="1600" dirty="0"/>
              <a:t>Incentivar os nossos </a:t>
            </a:r>
            <a:r>
              <a:rPr lang="pt-BR" sz="1600" dirty="0" smtClean="0"/>
              <a:t>afiliados  </a:t>
            </a:r>
            <a:r>
              <a:rPr lang="pt-BR" sz="1600" dirty="0"/>
              <a:t>a tomar uma posição ativa contra a violência e o assédio contra as mulheres, especialmente </a:t>
            </a:r>
            <a:r>
              <a:rPr lang="pt-BR" sz="1600" dirty="0" smtClean="0"/>
              <a:t>em </a:t>
            </a:r>
            <a:r>
              <a:rPr lang="pt-BR" sz="1600" dirty="0"/>
              <a:t>seus próprios locais de trabalho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pt-BR" sz="1600" dirty="0"/>
              <a:t>Organizar campanhas destinadas a prevenir e combater a violência contra as mulheres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pt-BR" sz="1600" dirty="0"/>
              <a:t>Exigir que os empregadores desenvolvam políticas contra todas as formas de violência e assédio no trabalho e promovam a conscientização dos seus empregados sobre os impactos devastadores da violência contra as mulheres e a importância de </a:t>
            </a:r>
            <a:r>
              <a:rPr lang="pt-BR" sz="1600" dirty="0" smtClean="0"/>
              <a:t> erradicá-la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pt-BR" sz="1600" dirty="0"/>
              <a:t>Exigir que os empregadores desenvolvam políticas e procedimentos concretos para prevenir e combater todas as formas de violência contra as mulheres nas suas instalações e estabelecer mecanismos seguros para que as mulheres possam recorrer se forem </a:t>
            </a:r>
            <a:r>
              <a:rPr lang="pt-BR" sz="1600" dirty="0" smtClean="0"/>
              <a:t>agredidas </a:t>
            </a:r>
            <a:r>
              <a:rPr lang="pt-BR" sz="1600" dirty="0"/>
              <a:t>ou atacadas no trabalho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pt-BR" sz="1600" dirty="0"/>
              <a:t>I</a:t>
            </a:r>
            <a:r>
              <a:rPr lang="pt-BR" sz="1600" dirty="0" smtClean="0"/>
              <a:t>ncluir </a:t>
            </a:r>
            <a:r>
              <a:rPr lang="pt-BR" sz="1600" dirty="0"/>
              <a:t>demandas para a erradicação da violência e do assédio contra as mulheres nos nossos pedidos de negociação coletiva</a:t>
            </a:r>
            <a:r>
              <a:rPr lang="en-US" sz="1600" dirty="0"/>
              <a:t>.</a:t>
            </a:r>
            <a:br>
              <a:rPr lang="en-US" sz="1600" dirty="0"/>
            </a:br>
            <a:endParaRPr lang="fr-CH" sz="1600" dirty="0"/>
          </a:p>
        </p:txBody>
      </p:sp>
      <p:sp>
        <p:nvSpPr>
          <p:cNvPr id="4" name="Rectangle 3"/>
          <p:cNvSpPr/>
          <p:nvPr/>
        </p:nvSpPr>
        <p:spPr>
          <a:xfrm>
            <a:off x="2120537" y="21755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 </a:t>
            </a:r>
            <a:r>
              <a:rPr lang="fr-CH" dirty="0"/>
              <a:t/>
            </a:r>
            <a:br>
              <a:rPr lang="fr-CH" dirty="0"/>
            </a:b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95703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1600" cap="all" dirty="0">
                <a:solidFill>
                  <a:srgbClr val="FF0000"/>
                </a:solidFill>
              </a:rPr>
              <a:t>RESOLUÇÃO DO COMITÊ EXECUTIVO SOBRE A violência e </a:t>
            </a:r>
            <a:r>
              <a:rPr lang="pt-BR" sz="1600" cap="all" dirty="0" smtClean="0">
                <a:solidFill>
                  <a:srgbClr val="FF0000"/>
                </a:solidFill>
              </a:rPr>
              <a:t>o </a:t>
            </a:r>
            <a:r>
              <a:rPr lang="pt-BR" sz="1600" cap="all" dirty="0">
                <a:solidFill>
                  <a:srgbClr val="FF0000"/>
                </a:solidFill>
              </a:rPr>
              <a:t>assédio CONTRA A MULHER</a:t>
            </a:r>
            <a:r>
              <a:rPr lang="en-US" sz="1600" dirty="0">
                <a:solidFill>
                  <a:srgbClr val="FF0000"/>
                </a:solidFill>
              </a:rPr>
              <a:t/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/>
            </a:r>
            <a:br>
              <a:rPr lang="en-US" sz="1600" dirty="0">
                <a:solidFill>
                  <a:srgbClr val="FF0000"/>
                </a:solidFill>
              </a:rPr>
            </a:br>
            <a:endParaRPr lang="fr-CH" sz="16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8172" y="1359874"/>
            <a:ext cx="8208912" cy="7535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pt-BR" sz="1600" dirty="0"/>
              <a:t>A violência baseada no gênero afeta </a:t>
            </a:r>
            <a:r>
              <a:rPr lang="pt-BR" sz="1600" dirty="0" smtClean="0"/>
              <a:t>principalmente as </a:t>
            </a:r>
            <a:r>
              <a:rPr lang="pt-BR" sz="1600" dirty="0"/>
              <a:t>mulheres e </a:t>
            </a:r>
            <a:r>
              <a:rPr lang="pt-BR" sz="1600" dirty="0" smtClean="0"/>
              <a:t>impacta </a:t>
            </a:r>
            <a:r>
              <a:rPr lang="pt-BR" sz="1600" dirty="0"/>
              <a:t>seriamente a vida das mulheres trabalhadoras em todo o mundo, </a:t>
            </a:r>
            <a:r>
              <a:rPr lang="pt-BR" sz="1600" dirty="0" smtClean="0"/>
              <a:t>tendo </a:t>
            </a:r>
            <a:r>
              <a:rPr lang="pt-BR" sz="1600" dirty="0"/>
              <a:t>o assédio sexual como a forma mais relatada. A violência contra as mulheres é uma violação dos </a:t>
            </a:r>
            <a:r>
              <a:rPr lang="pt-BR" sz="1600" dirty="0" smtClean="0"/>
              <a:t>seus direitos humanos. </a:t>
            </a:r>
            <a:r>
              <a:rPr lang="pt-BR" sz="1600" dirty="0"/>
              <a:t>É um obstáculo para a igualdade de gênero. A violência contra as mulheres no trabalho é uma questão sindical fundamental que afeta os direitos, </a:t>
            </a:r>
            <a:r>
              <a:rPr lang="pt-BR" sz="1600" dirty="0" smtClean="0"/>
              <a:t>a segurança</a:t>
            </a:r>
            <a:r>
              <a:rPr lang="pt-BR" sz="1600" dirty="0"/>
              <a:t>, </a:t>
            </a:r>
            <a:r>
              <a:rPr lang="pt-BR" sz="1600" dirty="0" smtClean="0"/>
              <a:t>a saúde </a:t>
            </a:r>
            <a:r>
              <a:rPr lang="pt-BR" sz="1600" dirty="0"/>
              <a:t>e </a:t>
            </a:r>
            <a:r>
              <a:rPr lang="pt-BR" sz="1600" dirty="0" smtClean="0"/>
              <a:t>a dignidade </a:t>
            </a:r>
            <a:r>
              <a:rPr lang="pt-BR" sz="1600" dirty="0"/>
              <a:t>dos trabalhadores.</a:t>
            </a:r>
          </a:p>
          <a:p>
            <a:endParaRPr lang="pt-BR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fr-CH" sz="1600" dirty="0"/>
          </a:p>
        </p:txBody>
      </p:sp>
      <p:sp>
        <p:nvSpPr>
          <p:cNvPr id="7" name="Rectangle 6"/>
          <p:cNvSpPr/>
          <p:nvPr/>
        </p:nvSpPr>
        <p:spPr>
          <a:xfrm>
            <a:off x="1826622" y="2833923"/>
            <a:ext cx="575201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Todas as formas de violência contra as mulheres são inaceitáveis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fr-CH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3665417"/>
            <a:ext cx="8676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Por conseguinte, é crucial que a OIT </a:t>
            </a:r>
            <a:r>
              <a:rPr lang="pt-BR" sz="1600" b="1" dirty="0" smtClean="0"/>
              <a:t>adote </a:t>
            </a:r>
            <a:r>
              <a:rPr lang="pt-BR" sz="1600" b="1" dirty="0"/>
              <a:t>uma convenção abrangente, </a:t>
            </a:r>
            <a:r>
              <a:rPr lang="pt-BR" sz="1600" b="1" dirty="0" smtClean="0"/>
              <a:t>complementada </a:t>
            </a:r>
            <a:r>
              <a:rPr lang="pt-BR" sz="1600" b="1" dirty="0"/>
              <a:t>por uma recomendação, com um forte enfoque na prevenção, </a:t>
            </a:r>
            <a:r>
              <a:rPr lang="pt-BR" sz="1600" b="1" dirty="0" smtClean="0"/>
              <a:t>no tratamento </a:t>
            </a:r>
            <a:r>
              <a:rPr lang="pt-BR" sz="1600" b="1" dirty="0"/>
              <a:t>e </a:t>
            </a:r>
            <a:r>
              <a:rPr lang="pt-BR" sz="1600" b="1" dirty="0" smtClean="0"/>
              <a:t>na reparação </a:t>
            </a:r>
            <a:r>
              <a:rPr lang="pt-BR" sz="1600" b="1" dirty="0"/>
              <a:t>da violência baseada no </a:t>
            </a:r>
            <a:r>
              <a:rPr lang="pt-BR" sz="1600" b="1" dirty="0" smtClean="0"/>
              <a:t>gênero </a:t>
            </a:r>
            <a:r>
              <a:rPr lang="pt-BR" sz="1600" b="1" dirty="0"/>
              <a:t>no mundo do trabalho</a:t>
            </a:r>
            <a:r>
              <a:rPr lang="en-US" sz="1600" b="1" dirty="0"/>
              <a:t>. </a:t>
            </a:r>
          </a:p>
          <a:p>
            <a:endParaRPr lang="en-US" sz="1600" b="1" dirty="0"/>
          </a:p>
          <a:p>
            <a:r>
              <a:rPr lang="pt-BR" sz="1600" b="1" dirty="0"/>
              <a:t>Os sindicatos têm a responsabilidade principal de trabalhar para a eliminação da violência contra as mulheres</a:t>
            </a:r>
            <a:r>
              <a:rPr lang="pt-BR" sz="1600" b="1" dirty="0" smtClean="0"/>
              <a:t>, </a:t>
            </a:r>
            <a:r>
              <a:rPr lang="pt-BR" sz="1600" b="1" dirty="0"/>
              <a:t>através da educação de seus membros e da comunidade em geral</a:t>
            </a:r>
            <a:r>
              <a:rPr lang="pt-BR" sz="1600" b="1" dirty="0" smtClean="0"/>
              <a:t>, e nas  negociações coletivas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902176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err="1"/>
              <a:t>Portanto</a:t>
            </a:r>
            <a:r>
              <a:rPr lang="en-GB" sz="1600" dirty="0"/>
              <a:t>, o </a:t>
            </a:r>
            <a:r>
              <a:rPr lang="en-GB" sz="1600" dirty="0" err="1"/>
              <a:t>Comitê</a:t>
            </a:r>
            <a:r>
              <a:rPr lang="en-GB" sz="1600" dirty="0"/>
              <a:t> </a:t>
            </a:r>
            <a:r>
              <a:rPr lang="en-GB" sz="1600" dirty="0" err="1"/>
              <a:t>Executivo</a:t>
            </a:r>
            <a:r>
              <a:rPr lang="en-GB" sz="1600" dirty="0"/>
              <a:t>:</a:t>
            </a:r>
            <a:r>
              <a:rPr lang="fr-CH" sz="1600" dirty="0"/>
              <a:t/>
            </a:r>
            <a:br>
              <a:rPr lang="fr-CH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pt-BR" sz="1600" dirty="0"/>
              <a:t>Aprova e apoia a campanha da </a:t>
            </a:r>
            <a:r>
              <a:rPr lang="pt-BR" sz="1600" dirty="0" err="1"/>
              <a:t>IndustriALL</a:t>
            </a:r>
            <a:r>
              <a:rPr lang="pt-BR" sz="1600" dirty="0"/>
              <a:t> para combater a violência contra as mulheres em setores da </a:t>
            </a:r>
            <a:r>
              <a:rPr lang="pt-BR" sz="1600" dirty="0" err="1"/>
              <a:t>IndustriALL</a:t>
            </a:r>
            <a:r>
              <a:rPr lang="en-US" sz="1600" dirty="0"/>
              <a:t>;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Adota</a:t>
            </a:r>
            <a:r>
              <a:rPr lang="en-US" sz="1600" dirty="0"/>
              <a:t> o </a:t>
            </a:r>
            <a:r>
              <a:rPr lang="en-US" sz="1600" dirty="0" err="1"/>
              <a:t>compromisso</a:t>
            </a:r>
            <a:r>
              <a:rPr lang="en-US" sz="1600" dirty="0"/>
              <a:t> do </a:t>
            </a:r>
            <a:r>
              <a:rPr lang="en-US" sz="1600" dirty="0" err="1"/>
              <a:t>Sindicato</a:t>
            </a:r>
            <a:r>
              <a:rPr lang="en-US" sz="1600" dirty="0"/>
              <a:t> Global da </a:t>
            </a:r>
            <a:r>
              <a:rPr lang="en-US" sz="1600" dirty="0" err="1"/>
              <a:t>IndustriALL</a:t>
            </a:r>
            <a:r>
              <a:rPr lang="en-US" sz="1600" dirty="0"/>
              <a:t> “</a:t>
            </a:r>
            <a:r>
              <a:rPr lang="pt-BR" sz="1600" dirty="0"/>
              <a:t>Violência e assédio contra as mulheres: NÃO EM NOSSO LOCAL DE TRABALHO, NÃO </a:t>
            </a:r>
            <a:r>
              <a:rPr lang="pt-BR" sz="1600" dirty="0" smtClean="0"/>
              <a:t>EM </a:t>
            </a:r>
            <a:r>
              <a:rPr lang="pt-BR" sz="1600" dirty="0"/>
              <a:t>NOSSO SINDICATO</a:t>
            </a:r>
            <a:r>
              <a:rPr lang="en-US" sz="1600" dirty="0"/>
              <a:t>”;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pt-BR" sz="1600" dirty="0"/>
              <a:t>Convida todos os associados da </a:t>
            </a:r>
            <a:r>
              <a:rPr lang="pt-BR" sz="1600" dirty="0" err="1"/>
              <a:t>IndustriALL</a:t>
            </a:r>
            <a:r>
              <a:rPr lang="pt-BR" sz="1600" dirty="0"/>
              <a:t> a assumirem o compromisso de demonstrar o seu empenho em combater a violência contra as mulheres </a:t>
            </a:r>
            <a:r>
              <a:rPr lang="pt-BR" sz="1600" u="sng" dirty="0">
                <a:solidFill>
                  <a:srgbClr val="FF0000"/>
                </a:solidFill>
              </a:rPr>
              <a:t>e tomar medidas para implementar seus compromissos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pt-BR" sz="1600" dirty="0"/>
              <a:t>Encoraja os afiliados a apoiar e contribuir para a campanha global liderada pela CSI para a adoção de </a:t>
            </a:r>
            <a:r>
              <a:rPr lang="pt-BR" sz="1600" dirty="0" smtClean="0"/>
              <a:t>uma convenção da </a:t>
            </a:r>
            <a:r>
              <a:rPr lang="pt-BR" sz="1600" dirty="0"/>
              <a:t>OIT sobre a violência de gênero no mundo do trabalho</a:t>
            </a:r>
            <a:r>
              <a:rPr lang="en-US" sz="1600" dirty="0"/>
              <a:t>;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pt-BR" sz="1600" dirty="0"/>
              <a:t>Convida todos os associados da </a:t>
            </a:r>
            <a:r>
              <a:rPr lang="pt-BR" sz="1600" dirty="0" err="1"/>
              <a:t>IndustriALL</a:t>
            </a:r>
            <a:r>
              <a:rPr lang="pt-BR" sz="1600" dirty="0"/>
              <a:t> a agirem e se mobilizarem em 25 de novembro, o Dia Internacional para a Eliminação da Violência contra a Mulher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xmlns="" val="49826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9859" y="33594"/>
            <a:ext cx="3020722" cy="753565"/>
          </a:xfrm>
        </p:spPr>
        <p:txBody>
          <a:bodyPr/>
          <a:lstStyle/>
          <a:p>
            <a:r>
              <a:rPr lang="fr-CH" sz="2800" dirty="0"/>
              <a:t>Por que uma </a:t>
            </a:r>
            <a:r>
              <a:rPr lang="fr-CH" sz="2800" dirty="0" err="1"/>
              <a:t>campanha</a:t>
            </a:r>
            <a:r>
              <a:rPr lang="fr-CH" sz="2800" dirty="0"/>
              <a:t> </a:t>
            </a:r>
            <a:r>
              <a:rPr lang="fr-CH" sz="2800" dirty="0" smtClean="0"/>
              <a:t>de </a:t>
            </a:r>
            <a:r>
              <a:rPr lang="fr-CH" sz="2400" dirty="0" err="1" smtClean="0"/>
              <a:t>repúdio</a:t>
            </a:r>
            <a:r>
              <a:rPr lang="fr-CH" sz="2400" dirty="0" smtClean="0"/>
              <a:t> a </a:t>
            </a:r>
            <a:r>
              <a:rPr lang="fr-CH" sz="2400" dirty="0"/>
              <a:t>violência contra as mulheres?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5543916" y="1993900"/>
            <a:ext cx="3412608" cy="4546841"/>
          </a:xfrm>
        </p:spPr>
        <p:txBody>
          <a:bodyPr/>
          <a:lstStyle/>
          <a:p>
            <a:r>
              <a:rPr lang="pt-BR" sz="1800" b="1" dirty="0"/>
              <a:t>A violência contra as mulheres no local de trabalho está presente em todos os locais de trabalho e</a:t>
            </a:r>
            <a:r>
              <a:rPr lang="pt-BR" sz="1800" b="1" dirty="0" smtClean="0"/>
              <a:t> setores da indústria.</a:t>
            </a:r>
            <a:endParaRPr lang="pt-BR" sz="1800" b="1" dirty="0"/>
          </a:p>
          <a:p>
            <a:endParaRPr lang="en-US" sz="1800" b="1" dirty="0"/>
          </a:p>
          <a:p>
            <a:r>
              <a:rPr lang="en-US" sz="1800" b="1" dirty="0"/>
              <a:t>A </a:t>
            </a:r>
            <a:r>
              <a:rPr lang="en-US" sz="1800" b="1" dirty="0" err="1"/>
              <a:t>violência</a:t>
            </a:r>
            <a:r>
              <a:rPr lang="en-US" sz="1800" b="1" dirty="0"/>
              <a:t> contra as </a:t>
            </a:r>
            <a:r>
              <a:rPr lang="en-US" sz="1800" b="1" dirty="0" err="1"/>
              <a:t>mulheres</a:t>
            </a: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é uma violação dos direitos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é um obstáculo à igualdade de gênero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/>
              <a:t>afeta seriamente a vida das mulheres trabalhadoras em todo o mundo, com o assédio sexual </a:t>
            </a:r>
            <a:r>
              <a:rPr lang="pt-BR" sz="1800" b="1" dirty="0" smtClean="0"/>
              <a:t> sendo o mais destacado entre</a:t>
            </a:r>
          </a:p>
          <a:p>
            <a:r>
              <a:rPr lang="pt-BR" sz="1800" b="1" dirty="0"/>
              <a:t> </a:t>
            </a:r>
            <a:r>
              <a:rPr lang="pt-BR" sz="1800" b="1" dirty="0" smtClean="0"/>
              <a:t>    a violência. </a:t>
            </a:r>
            <a:endParaRPr lang="en-US" sz="18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8521" t="37364" r="55461" b="21608"/>
          <a:stretch/>
        </p:blipFill>
        <p:spPr bwMode="auto">
          <a:xfrm>
            <a:off x="687615" y="979216"/>
            <a:ext cx="4502694" cy="4733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990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693967" y="2468155"/>
            <a:ext cx="8208912" cy="963022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dirty="0"/>
              <a:t>A violência contra as mulheres no trabalho é uma questão sindical fundamental que afeta os direitos </a:t>
            </a:r>
            <a:r>
              <a:rPr lang="pt-BR" sz="2400" dirty="0" smtClean="0"/>
              <a:t>das trabalhadoras</a:t>
            </a:r>
            <a:r>
              <a:rPr lang="pt-BR" sz="2400" dirty="0"/>
              <a:t>, a segurança, a saúde e a dignidade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37509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Por que uma campanha?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5818478" y="2218389"/>
            <a:ext cx="3029189" cy="4033121"/>
          </a:xfrm>
        </p:spPr>
        <p:txBody>
          <a:bodyPr/>
          <a:lstStyle/>
          <a:p>
            <a:r>
              <a:rPr lang="fr-CH" sz="2000" b="1" dirty="0"/>
              <a:t>Pedido dos </a:t>
            </a:r>
            <a:r>
              <a:rPr lang="fr-CH" sz="2000" b="1" dirty="0" err="1" smtClean="0"/>
              <a:t>Afiliados</a:t>
            </a:r>
            <a:r>
              <a:rPr lang="fr-CH" sz="2000" b="1" dirty="0" smtClean="0"/>
              <a:t>:</a:t>
            </a:r>
            <a:endParaRPr lang="fr-CH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Conferência das mulheres da </a:t>
            </a:r>
            <a:r>
              <a:rPr lang="pt-BR" sz="2000" b="1" dirty="0" err="1"/>
              <a:t>IndustriALL</a:t>
            </a:r>
            <a:r>
              <a:rPr lang="pt-BR" sz="2000" b="1" dirty="0"/>
              <a:t> </a:t>
            </a:r>
            <a:r>
              <a:rPr lang="fr-CH" sz="2000" b="1" dirty="0"/>
              <a:t>(2015)</a:t>
            </a:r>
          </a:p>
          <a:p>
            <a:endParaRPr lang="fr-CH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Reunião do Comitê de Mulheres </a:t>
            </a:r>
            <a:r>
              <a:rPr lang="fr-CH" sz="2000" b="1" dirty="0"/>
              <a:t>(Abril 2017)</a:t>
            </a:r>
          </a:p>
          <a:p>
            <a:endParaRPr lang="fr-CH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Campanha internacional para a adoção de uma convenção sobre a violência baseada no gênero (GBV)</a:t>
            </a:r>
            <a:endParaRPr lang="fr-CH" sz="2000" b="1" dirty="0"/>
          </a:p>
          <a:p>
            <a:endParaRPr lang="fr-CH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3059" t="38784" r="25434" b="20491"/>
          <a:stretch/>
        </p:blipFill>
        <p:spPr bwMode="auto">
          <a:xfrm>
            <a:off x="0" y="518773"/>
            <a:ext cx="5532523" cy="6339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133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267" y="620093"/>
            <a:ext cx="3020722" cy="753565"/>
          </a:xfrm>
        </p:spPr>
        <p:txBody>
          <a:bodyPr/>
          <a:lstStyle/>
          <a:p>
            <a:r>
              <a:rPr lang="fr-CH" sz="2800" dirty="0"/>
              <a:t>Objetivos da campanha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6017" t="19037" r="36134" b="15867"/>
          <a:stretch/>
        </p:blipFill>
        <p:spPr bwMode="auto">
          <a:xfrm>
            <a:off x="-1" y="531223"/>
            <a:ext cx="5564778" cy="6326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5564777" y="1464069"/>
            <a:ext cx="3029189" cy="3929861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1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Mobilizar </a:t>
            </a:r>
            <a:r>
              <a:rPr lang="pt-BR" sz="1800" dirty="0"/>
              <a:t>e fortalecer a ação de nossos afiliados na erradicação da violência baseada no gênero (GBV) do mundo do trabalho em nossos </a:t>
            </a:r>
            <a:r>
              <a:rPr lang="pt-BR" sz="1800" dirty="0" smtClean="0"/>
              <a:t>setores</a:t>
            </a:r>
            <a:endParaRPr lang="en-GB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CH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1800" dirty="0"/>
              <a:t>Reforçar as campanhas nacionais das afiliadas contra a violência contra as </a:t>
            </a:r>
            <a:r>
              <a:rPr lang="pt-BR" sz="1800" dirty="0" smtClean="0"/>
              <a:t>mulheres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CH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Link para </a:t>
            </a:r>
            <a:r>
              <a:rPr lang="en-GB" sz="1800" dirty="0"/>
              <a:t>a campanha global da CSI </a:t>
            </a:r>
            <a:r>
              <a:rPr lang="pt-BR" sz="1800" dirty="0"/>
              <a:t>para uma convenção da OIT GBV</a:t>
            </a:r>
            <a:endParaRPr lang="fr-CH" sz="1800" dirty="0"/>
          </a:p>
        </p:txBody>
      </p:sp>
    </p:spTree>
    <p:extLst>
      <p:ext uri="{BB962C8B-B14F-4D97-AF65-F5344CB8AC3E}">
        <p14:creationId xmlns:p14="http://schemas.microsoft.com/office/powerpoint/2010/main" xmlns="" val="753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Que ações?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310790" y="1222828"/>
            <a:ext cx="8208912" cy="432646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2017</a:t>
            </a:r>
            <a:endParaRPr lang="fr-CH" sz="2400" dirty="0"/>
          </a:p>
          <a:p>
            <a:pPr lvl="0"/>
            <a:r>
              <a:rPr lang="pt-BR" sz="2000" dirty="0">
                <a:solidFill>
                  <a:schemeClr val="tx1"/>
                </a:solidFill>
              </a:rPr>
              <a:t>Mobilização em 25 de novembro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GB" sz="2000" dirty="0">
                <a:solidFill>
                  <a:schemeClr val="tx1"/>
                </a:solidFill>
              </a:rPr>
              <a:t>O </a:t>
            </a:r>
            <a:r>
              <a:rPr lang="en-GB" sz="2000" dirty="0" err="1">
                <a:solidFill>
                  <a:schemeClr val="tx1"/>
                </a:solidFill>
              </a:rPr>
              <a:t>compromisso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/>
              <a:t>“</a:t>
            </a:r>
            <a:r>
              <a:rPr lang="pt-BR" sz="2000" i="1" dirty="0"/>
              <a:t>Violência e assédio contra as mulheres: NÃO EM NOSSO LOCAL DE TRABALHO, NÃO NO NOSSO SINDICATO</a:t>
            </a:r>
            <a:r>
              <a:rPr lang="en-GB" sz="2000" i="1" dirty="0"/>
              <a:t>”</a:t>
            </a:r>
            <a:endParaRPr lang="en-GB" sz="2000" dirty="0">
              <a:solidFill>
                <a:schemeClr val="tx1"/>
              </a:solidFill>
            </a:endParaRPr>
          </a:p>
          <a:p>
            <a:pPr lvl="0"/>
            <a:r>
              <a:rPr lang="fr-CH" sz="2000" dirty="0">
                <a:solidFill>
                  <a:schemeClr val="tx1"/>
                </a:solidFill>
              </a:rPr>
              <a:t>Integrar a campanha no trabalho da IndustriALL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400" dirty="0"/>
              <a:t>2018:</a:t>
            </a:r>
            <a:endParaRPr lang="fr-CH" sz="2400" dirty="0"/>
          </a:p>
          <a:p>
            <a:pPr lvl="0"/>
            <a:r>
              <a:rPr lang="pt-BR" sz="2000" dirty="0">
                <a:solidFill>
                  <a:schemeClr val="tx1"/>
                </a:solidFill>
              </a:rPr>
              <a:t>Mobilização </a:t>
            </a:r>
            <a:r>
              <a:rPr lang="pt-BR" sz="2000" dirty="0" smtClean="0">
                <a:solidFill>
                  <a:schemeClr val="tx1"/>
                </a:solidFill>
              </a:rPr>
              <a:t>dia </a:t>
            </a:r>
            <a:r>
              <a:rPr lang="pt-BR" sz="2000" dirty="0">
                <a:solidFill>
                  <a:schemeClr val="tx1"/>
                </a:solidFill>
              </a:rPr>
              <a:t>8 de março, em torno da OIT e 25 de novembro</a:t>
            </a:r>
          </a:p>
          <a:p>
            <a:pPr lvl="0"/>
            <a:r>
              <a:rPr lang="pt-BR" sz="2000" dirty="0">
                <a:solidFill>
                  <a:schemeClr val="tx1"/>
                </a:solidFill>
              </a:rPr>
              <a:t>Participação nas discussões na OIT</a:t>
            </a:r>
          </a:p>
          <a:p>
            <a:pPr lvl="0"/>
            <a:r>
              <a:rPr lang="pt-BR" sz="2000" dirty="0">
                <a:solidFill>
                  <a:schemeClr val="tx1"/>
                </a:solidFill>
              </a:rPr>
              <a:t>Coleta em curso e exposição da violência contra mulheres nos setores da </a:t>
            </a:r>
            <a:r>
              <a:rPr lang="pt-BR" sz="2000" dirty="0" err="1">
                <a:solidFill>
                  <a:schemeClr val="tx1"/>
                </a:solidFill>
              </a:rPr>
              <a:t>IndustriALL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endParaRPr lang="fr-CH" sz="2000" dirty="0">
              <a:solidFill>
                <a:schemeClr val="tx1"/>
              </a:solidFill>
            </a:endParaRPr>
          </a:p>
          <a:p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xmlns="" val="36621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new_1a.eps"/>
          <p:cNvPicPr>
            <a:picLocks noChangeAspect="1"/>
          </p:cNvPicPr>
          <p:nvPr/>
        </p:nvPicPr>
        <p:blipFill>
          <a:blip r:embed="rId3">
            <a:alphaModFix amt="5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61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870308"/>
            <a:ext cx="8432800" cy="384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28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new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14425"/>
            <a:ext cx="9144000" cy="1549400"/>
          </a:xfrm>
          <a:prstGeom prst="rect">
            <a:avLst/>
          </a:prstGeom>
        </p:spPr>
      </p:pic>
      <p:pic>
        <p:nvPicPr>
          <p:cNvPr id="7" name="Picture 6" descr="ppt new_1a.eps"/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6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293" y="5314425"/>
            <a:ext cx="6264696" cy="1327675"/>
          </a:xfrm>
        </p:spPr>
        <p:txBody>
          <a:bodyPr/>
          <a:lstStyle/>
          <a:p>
            <a:r>
              <a:rPr lang="pt-BR" sz="4400" dirty="0"/>
              <a:t>Filme sobre violência contra mulheres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99" y="279400"/>
            <a:ext cx="8597901" cy="48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3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new_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14425"/>
            <a:ext cx="9144000" cy="1549400"/>
          </a:xfrm>
          <a:prstGeom prst="rect">
            <a:avLst/>
          </a:prstGeom>
        </p:spPr>
      </p:pic>
      <p:pic>
        <p:nvPicPr>
          <p:cNvPr id="7" name="Picture 6" descr="ppt new_1a.eps"/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6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376" y="5483748"/>
            <a:ext cx="7451762" cy="882547"/>
          </a:xfrm>
        </p:spPr>
        <p:txBody>
          <a:bodyPr/>
          <a:lstStyle/>
          <a:p>
            <a:r>
              <a:rPr lang="pt-BR" sz="4000" dirty="0" err="1"/>
              <a:t>Hashtag</a:t>
            </a:r>
            <a:r>
              <a:rPr lang="pt-BR" sz="4000" dirty="0"/>
              <a:t> para as redes sociais</a:t>
            </a:r>
          </a:p>
        </p:txBody>
      </p:sp>
      <p:sp>
        <p:nvSpPr>
          <p:cNvPr id="4" name="TextBox 3"/>
          <p:cNvSpPr txBox="1"/>
          <p:nvPr/>
        </p:nvSpPr>
        <p:spPr>
          <a:xfrm rot="20088637">
            <a:off x="889000" y="1968500"/>
            <a:ext cx="74635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Chalkduster"/>
                <a:cs typeface="Chalkduster"/>
              </a:rPr>
              <a:t>#ALLWomen</a:t>
            </a:r>
          </a:p>
        </p:txBody>
      </p:sp>
    </p:spTree>
    <p:extLst>
      <p:ext uri="{BB962C8B-B14F-4D97-AF65-F5344CB8AC3E}">
        <p14:creationId xmlns:p14="http://schemas.microsoft.com/office/powerpoint/2010/main" xmlns="" val="1332328195"/>
      </p:ext>
    </p:extLst>
  </p:cSld>
  <p:clrMapOvr>
    <a:masterClrMapping/>
  </p:clrMapOvr>
</p:sld>
</file>

<file path=ppt/theme/theme1.xml><?xml version="1.0" encoding="utf-8"?>
<a:theme xmlns:a="http://schemas.openxmlformats.org/drawingml/2006/main" name="IndustriALL-1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ner">
  <a:themeElements>
    <a:clrScheme name="Gonet Couleurs">
      <a:dk1>
        <a:sysClr val="windowText" lastClr="000000"/>
      </a:dk1>
      <a:lt1>
        <a:sysClr val="window" lastClr="FFFFFF"/>
      </a:lt1>
      <a:dk2>
        <a:srgbClr val="4C4C4C"/>
      </a:dk2>
      <a:lt2>
        <a:srgbClr val="FBFBFB"/>
      </a:lt2>
      <a:accent1>
        <a:srgbClr val="D1021D"/>
      </a:accent1>
      <a:accent2>
        <a:srgbClr val="AC071D"/>
      </a:accent2>
      <a:accent3>
        <a:srgbClr val="9A081E"/>
      </a:accent3>
      <a:accent4>
        <a:srgbClr val="666666"/>
      </a:accent4>
      <a:accent5>
        <a:srgbClr val="4C4C4C"/>
      </a:accent5>
      <a:accent6>
        <a:srgbClr val="333333"/>
      </a:accent6>
      <a:hlink>
        <a:srgbClr val="D1021D"/>
      </a:hlink>
      <a:folHlink>
        <a:srgbClr val="D1021D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IndustriALL-12.potx</Template>
  <TotalTime>284</TotalTime>
  <Words>843</Words>
  <Application>Microsoft Office PowerPoint</Application>
  <PresentationFormat>Apresentação na tela (4:3)</PresentationFormat>
  <Paragraphs>101</Paragraphs>
  <Slides>16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IndustriALL-12</vt:lpstr>
      <vt:lpstr>Inner</vt:lpstr>
      <vt:lpstr>Slide 1</vt:lpstr>
      <vt:lpstr>Por que uma campanha de repúdio a violência contra as mulheres?</vt:lpstr>
      <vt:lpstr>Slide 3</vt:lpstr>
      <vt:lpstr>Por que uma campanha?</vt:lpstr>
      <vt:lpstr>Objetivos da campanha</vt:lpstr>
      <vt:lpstr>Que ações?</vt:lpstr>
      <vt:lpstr>Slide 7</vt:lpstr>
      <vt:lpstr>Filme sobre violência contra mulheres</vt:lpstr>
      <vt:lpstr>Hashtag para as redes sociais</vt:lpstr>
      <vt:lpstr>Apoiar a campanha internacional para a convenção sobre a GBV</vt:lpstr>
      <vt:lpstr>O que queremos?</vt:lpstr>
      <vt:lpstr>Como contribuir?</vt:lpstr>
      <vt:lpstr>A violência afeta seriamente a vida das mulheres trabalhadoras em todo o mundo, com o assédio sexual na sua forma mais relatada. A violência contra as mulheres é uma violação dos seus direitos humanos. É um obstáculo para a igualdade de gênero. A violência contra as mulheres no trabalho é uma questão sindical fundamental que afeta os direitos dos trabalhadores, a segurança, a saúde e a dignidade.    Todas as formas de violência contra as mulheres são inaceitáveis!   Nosso compromisso sindical: Tomar uma posição pública contra todas as formas de violência e assédio contra as mulheres e condenar todas as atitudes e ações que perpetuam o sexismo e a violência    Levar a questão como prioridade em nosso sindicato e destinar recursos necessários para atividades destinadas a prevenir e combater esta violação dos direitos das mulheres  Promover uma cultura de respeito pelas mulheres dentro do nosso sindicato, aumentando a consciência de nossos membros, funcionários e diretores, além de fornecer educação sobre a importância de erradicar a violência e o assédio no local de trabalho e no nosso sindicato     </vt:lpstr>
      <vt:lpstr>Incentivar os nossos afiliados  a tomar uma posição ativa contra a violência e o assédio contra as mulheres, especialmente em seus próprios locais de trabalho  Organizar campanhas destinadas a prevenir e combater a violência contra as mulheres  Exigir que os empregadores desenvolvam políticas contra todas as formas de violência e assédio no trabalho e promovam a conscientização dos seus empregados sobre os impactos devastadores da violência contra as mulheres e a importância de  erradicá-la  Exigir que os empregadores desenvolvam políticas e procedimentos concretos para prevenir e combater todas as formas de violência contra as mulheres nas suas instalações e estabelecer mecanismos seguros para que as mulheres possam recorrer se forem agredidas ou atacadas no trabalho  Incluir demandas para a erradicação da violência e do assédio contra as mulheres nos nossos pedidos de negociação coletiva. </vt:lpstr>
      <vt:lpstr>RESOLUÇÃO DO COMITÊ EXECUTIVO SOBRE A violência e o assédio CONTRA A MULHER  </vt:lpstr>
      <vt:lpstr>Portanto, o Comitê Executivo:  Aprova e apoia a campanha da IndustriALL para combater a violência contra as mulheres em setores da IndustriALL;  Adota o compromisso do Sindicato Global da IndustriALL “Violência e assédio contra as mulheres: NÃO EM NOSSO LOCAL DE TRABALHO, NÃO EM NOSSO SINDICATO”;  Convida todos os associados da IndustriALL a assumirem o compromisso de demonstrar o seu empenho em combater a violência contra as mulheres e tomar medidas para implementar seus compromissos  Encoraja os afiliados a apoiar e contribuir para a campanha global liderada pela CSI para a adoção de uma convenção da OIT sobre a violência de gênero no mundo do trabalho;  Convida todos os associados da IndustriALL a agirem e se mobilizarem em 25 de novembro, o Dia Internacional para a Eliminação da Violência contra a Mulher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Gonet PowerPoint</dc:title>
  <dc:creator>Tandem Advertising</dc:creator>
  <cp:lastModifiedBy>JoseGomes</cp:lastModifiedBy>
  <cp:revision>395</cp:revision>
  <cp:lastPrinted>2017-04-26T06:14:22Z</cp:lastPrinted>
  <dcterms:created xsi:type="dcterms:W3CDTF">2012-07-12T08:05:06Z</dcterms:created>
  <dcterms:modified xsi:type="dcterms:W3CDTF">2018-03-09T15:25:58Z</dcterms:modified>
</cp:coreProperties>
</file>